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411480" rIns="411480"/>
          <a:lstStyle/>
          <a:p>
            <a:pPr algn="l"/>
            <a:r>
              <a:rPr sz="2200" b="1">
                <a:solidFill>
                  <a:srgbClr val="FFFFFF"/>
                </a:solidFill>
                <a:latin typeface="Calibri"/>
              </a:rPr>
              <a:t>DEFENSE Δ R² &lt; 0,02</a:t>
            </a:r>
            <a:r>
              <a:rPr sz="1500">
                <a:solidFill>
                  <a:srgbClr val="CCD7EE"/>
                </a:solidFill>
                <a:latin typeface="Calibri"/>
              </a:rPr>
              <a:t>    ·    Empat Lapis Pertahanan Akademis untuk Klaim 'No Overfitting'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0" y="146304"/>
            <a:ext cx="2926080" cy="457200"/>
          </a:xfrm>
          <a:prstGeom prst="rect">
            <a:avLst/>
          </a:prstGeom>
          <a:noFill/>
        </p:spPr>
        <p:txBody>
          <a:bodyPr wrap="none" lIns="0" rIns="274320" anchor="ctr">
            <a:spAutoFit/>
          </a:bodyPr>
          <a:lstStyle/>
          <a:p>
            <a:pPr algn="r"/>
            <a:r>
              <a:rPr sz="1100" i="1">
                <a:solidFill>
                  <a:srgbClr val="CCD7EE"/>
                </a:solidFill>
                <a:latin typeface="Calibri"/>
              </a:rPr>
              <a:t>Validation B  ·  Temporal Holdout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74320" y="868680"/>
            <a:ext cx="5684367" cy="2606040"/>
          </a:xfrm>
          <a:prstGeom prst="roundRect">
            <a:avLst>
              <a:gd name="adj" fmla="val 5000"/>
            </a:avLst>
          </a:prstGeom>
          <a:solidFill>
            <a:srgbClr val="EEF3FB"/>
          </a:solidFill>
          <a:ln w="25400">
            <a:solidFill>
              <a:srgbClr val="1F3A9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438912" y="1005840"/>
            <a:ext cx="457200" cy="457200"/>
          </a:xfrm>
          <a:prstGeom prst="ellipse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2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1033272"/>
            <a:ext cx="4769967" cy="41148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1F3A93"/>
                </a:solidFill>
                <a:latin typeface="Calibri"/>
              </a:rPr>
              <a:t>Statistical Significance</a:t>
            </a:r>
          </a:p>
        </p:txBody>
      </p:sp>
      <p:pic>
        <p:nvPicPr>
          <p:cNvPr id="8" name="Picture 7" descr="eq_se_r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54480"/>
            <a:ext cx="5318607" cy="172854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57200" y="2971800"/>
            <a:ext cx="5318607" cy="365760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0" bIns="0"/>
          <a:lstStyle/>
          <a:p>
            <a:pPr algn="ctr"/>
            <a:r>
              <a:rPr sz="1100" b="1">
                <a:solidFill>
                  <a:srgbClr val="FFFFFF"/>
                </a:solidFill>
                <a:latin typeface="Calibri"/>
              </a:rPr>
              <a:t>Δ 0,02  ≈  4× SE  →  di bawah signifikansi praktis  ✓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33007" y="868680"/>
            <a:ext cx="5684367" cy="2606040"/>
          </a:xfrm>
          <a:prstGeom prst="roundRect">
            <a:avLst>
              <a:gd name="adj" fmla="val 5000"/>
            </a:avLst>
          </a:prstGeom>
          <a:solidFill>
            <a:srgbClr val="E8F8F5"/>
          </a:solidFill>
          <a:ln w="25400">
            <a:solidFill>
              <a:srgbClr val="16A08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6397599" y="1005840"/>
            <a:ext cx="457200" cy="457200"/>
          </a:xfrm>
          <a:prstGeom prst="ellipse">
            <a:avLst/>
          </a:prstGeom>
          <a:solidFill>
            <a:srgbClr val="16A08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2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64527" y="1033272"/>
            <a:ext cx="4769967" cy="41148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16A085"/>
                </a:solidFill>
                <a:latin typeface="Calibri"/>
              </a:rPr>
              <a:t>Mixed-Effects Sigma · Al Atik 2010</a:t>
            </a:r>
          </a:p>
        </p:txBody>
      </p:sp>
      <p:pic>
        <p:nvPicPr>
          <p:cNvPr id="13" name="Picture 12" descr="eq_sigma_alati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5887" y="1554480"/>
            <a:ext cx="5318607" cy="1728547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6415887" y="2971800"/>
            <a:ext cx="5318607" cy="365760"/>
          </a:xfrm>
          <a:prstGeom prst="rect">
            <a:avLst/>
          </a:prstGeom>
          <a:solidFill>
            <a:srgbClr val="16A08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0" bIns="0"/>
          <a:lstStyle/>
          <a:p>
            <a:pPr algn="ctr"/>
            <a:r>
              <a:rPr sz="1100" b="1">
                <a:solidFill>
                  <a:srgbClr val="FFFFFF"/>
                </a:solidFill>
                <a:latin typeface="Calibri"/>
              </a:rPr>
              <a:t>0,02  &lt;&lt;  τ²/σ² (~0,13)  →  τ² tidak terserap fit  ✓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74320" y="3611880"/>
            <a:ext cx="5684367" cy="2606040"/>
          </a:xfrm>
          <a:prstGeom prst="roundRect">
            <a:avLst>
              <a:gd name="adj" fmla="val 5000"/>
            </a:avLst>
          </a:prstGeom>
          <a:solidFill>
            <a:srgbClr val="FEF5E7"/>
          </a:solidFill>
          <a:ln w="2540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438912" y="3749040"/>
            <a:ext cx="457200" cy="457200"/>
          </a:xfrm>
          <a:prstGeom prst="ellipse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2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05840" y="3776472"/>
            <a:ext cx="4769967" cy="41148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E67E22"/>
                </a:solidFill>
                <a:latin typeface="Calibri"/>
              </a:rPr>
              <a:t>ML Literature Convention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251960"/>
            <a:ext cx="5318607" cy="256032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50" i="1">
                <a:solidFill>
                  <a:srgbClr val="E67E22"/>
                </a:solidFill>
                <a:latin typeface="Calibri"/>
              </a:rPr>
              <a:t>Konvensi Threshold di Literatur ML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4572000"/>
            <a:ext cx="2606040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950" b="1">
                <a:solidFill>
                  <a:srgbClr val="1B2631"/>
                </a:solidFill>
                <a:latin typeface="Calibri"/>
              </a:rPr>
              <a:t>▸ Goodfellow et al. (2016)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108960" y="4572000"/>
            <a:ext cx="914400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000" b="1">
                <a:solidFill>
                  <a:srgbClr val="E67E22"/>
                </a:solidFill>
                <a:latin typeface="Cambria Math"/>
              </a:rPr>
              <a:t>&lt;0,05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9080" y="4572000"/>
            <a:ext cx="1828800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900" i="1">
                <a:solidFill>
                  <a:srgbClr val="566573"/>
                </a:solidFill>
                <a:latin typeface="Calibri"/>
              </a:rPr>
              <a:t>excellent gen.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4846320"/>
            <a:ext cx="2606040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950" b="1">
                <a:solidFill>
                  <a:srgbClr val="1B2631"/>
                </a:solidFill>
                <a:latin typeface="Calibri"/>
              </a:rPr>
              <a:t>▸ Cremen &amp; Galasso (2020)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08960" y="4846320"/>
            <a:ext cx="914400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000" b="1">
                <a:solidFill>
                  <a:srgbClr val="E67E22"/>
                </a:solidFill>
                <a:latin typeface="Cambria Math"/>
              </a:rPr>
              <a:t>0,02-0,08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69080" y="4846320"/>
            <a:ext cx="1828800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900" i="1">
                <a:solidFill>
                  <a:srgbClr val="566573"/>
                </a:solidFill>
                <a:latin typeface="Calibri"/>
              </a:rPr>
              <a:t>EEWS typical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5120640"/>
            <a:ext cx="2606040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950" b="1">
                <a:solidFill>
                  <a:srgbClr val="1B2631"/>
                </a:solidFill>
                <a:latin typeface="Calibri"/>
              </a:rPr>
              <a:t>▸ Hsu et al. (2018) Taiwan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108960" y="5120640"/>
            <a:ext cx="914400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000" b="1">
                <a:solidFill>
                  <a:srgbClr val="E67E22"/>
                </a:solidFill>
                <a:latin typeface="Cambria Math"/>
              </a:rPr>
              <a:t>~0,03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069080" y="5120640"/>
            <a:ext cx="1828800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900" i="1">
                <a:solidFill>
                  <a:srgbClr val="566573"/>
                </a:solidFill>
                <a:latin typeface="Calibri"/>
              </a:rPr>
              <a:t>operational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5394960"/>
            <a:ext cx="2606040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950" b="1">
                <a:solidFill>
                  <a:srgbClr val="1B2631"/>
                </a:solidFill>
                <a:latin typeface="Calibri"/>
              </a:rPr>
              <a:t>▸ Picozzi et al. (2015) REAKT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108960" y="5394960"/>
            <a:ext cx="914400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000" b="1">
                <a:solidFill>
                  <a:srgbClr val="E67E22"/>
                </a:solidFill>
                <a:latin typeface="Cambria Math"/>
              </a:rPr>
              <a:t>&lt;0,05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069080" y="5394960"/>
            <a:ext cx="1828800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900" i="1">
                <a:solidFill>
                  <a:srgbClr val="566573"/>
                </a:solidFill>
                <a:latin typeface="Calibri"/>
              </a:rPr>
              <a:t>no overfit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5715000"/>
            <a:ext cx="5318607" cy="36576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0" bIns="0"/>
          <a:lstStyle/>
          <a:p>
            <a:pPr algn="ctr"/>
            <a:r>
              <a:rPr sz="1100" b="1">
                <a:solidFill>
                  <a:srgbClr val="FFFFFF"/>
                </a:solidFill>
                <a:latin typeface="Calibri"/>
              </a:rPr>
              <a:t>0,02  lebih ketat dari konvensi mainstream ML  ✓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233007" y="3611880"/>
            <a:ext cx="5684367" cy="2606040"/>
          </a:xfrm>
          <a:prstGeom prst="roundRect">
            <a:avLst>
              <a:gd name="adj" fmla="val 5000"/>
            </a:avLst>
          </a:prstGeom>
          <a:solidFill>
            <a:srgbClr val="FDEDEC"/>
          </a:solidFill>
          <a:ln w="2540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Oval 32"/>
          <p:cNvSpPr/>
          <p:nvPr/>
        </p:nvSpPr>
        <p:spPr>
          <a:xfrm>
            <a:off x="6397599" y="3749040"/>
            <a:ext cx="457200" cy="45720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2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964527" y="3776472"/>
            <a:ext cx="4769967" cy="41148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C0392B"/>
                </a:solidFill>
                <a:latin typeface="Calibri"/>
              </a:rPr>
              <a:t>Temporal Holdout Strictness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15887" y="4251960"/>
            <a:ext cx="5318607" cy="256032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50" i="1">
                <a:solidFill>
                  <a:srgbClr val="C0392B"/>
                </a:solidFill>
                <a:latin typeface="Calibri"/>
              </a:rPr>
              <a:t>Strictness Spesifik Temporal Holdout IDA-PTW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415887" y="4572000"/>
            <a:ext cx="2613583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54864" bIns="0"/>
          <a:lstStyle/>
          <a:p>
            <a:pPr algn="l"/>
            <a:r>
              <a:rPr sz="1000" b="1">
                <a:solidFill>
                  <a:srgbClr val="C0392B"/>
                </a:solidFill>
                <a:latin typeface="Calibri"/>
              </a:rPr>
              <a:t>TRAIN  ·  &lt; 2025-01-01</a:t>
            </a:r>
          </a:p>
          <a:p>
            <a:pPr algn="l">
              <a:spcBef>
                <a:spcPts val="400"/>
              </a:spcBef>
            </a:pPr>
            <a:r>
              <a:rPr sz="1300" b="1">
                <a:solidFill>
                  <a:srgbClr val="1B2631"/>
                </a:solidFill>
                <a:latin typeface="Calibri"/>
              </a:rPr>
              <a:t>198 events</a:t>
            </a:r>
          </a:p>
          <a:p>
            <a:pPr algn="l"/>
            <a:r>
              <a:rPr sz="1000">
                <a:solidFill>
                  <a:srgbClr val="566573"/>
                </a:solidFill>
                <a:latin typeface="Calibri"/>
              </a:rPr>
              <a:t>13.223 traces</a:t>
            </a:r>
          </a:p>
          <a:p>
            <a:pPr algn="l">
              <a:spcBef>
                <a:spcPts val="200"/>
              </a:spcBef>
            </a:pPr>
            <a:r>
              <a:rPr sz="850" i="1">
                <a:solidFill>
                  <a:srgbClr val="566573"/>
                </a:solidFill>
                <a:latin typeface="Calibri"/>
              </a:rPr>
              <a:t>Low/Med/High = 27/63/10%</a:t>
            </a:r>
          </a:p>
        </p:txBody>
      </p:sp>
      <p:sp>
        <p:nvSpPr>
          <p:cNvPr id="37" name="Right Arrow 36"/>
          <p:cNvSpPr/>
          <p:nvPr/>
        </p:nvSpPr>
        <p:spPr>
          <a:xfrm>
            <a:off x="9047759" y="5029200"/>
            <a:ext cx="91440" cy="182880"/>
          </a:xfrm>
          <a:prstGeom prst="rightArrow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9212351" y="4572000"/>
            <a:ext cx="2613583" cy="1097280"/>
          </a:xfrm>
          <a:prstGeom prst="rect">
            <a:avLst/>
          </a:prstGeom>
          <a:solidFill>
            <a:srgbClr val="FDEDEC"/>
          </a:solidFill>
          <a:ln w="2540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54864" bIns="0"/>
          <a:lstStyle/>
          <a:p>
            <a:pPr algn="l"/>
            <a:r>
              <a:rPr sz="1000" b="1">
                <a:solidFill>
                  <a:srgbClr val="C0392B"/>
                </a:solidFill>
                <a:latin typeface="Calibri"/>
              </a:rPr>
              <a:t>TEST  ·  ≥ 2025-01-01</a:t>
            </a:r>
          </a:p>
          <a:p>
            <a:pPr algn="l">
              <a:spcBef>
                <a:spcPts val="400"/>
              </a:spcBef>
            </a:pPr>
            <a:r>
              <a:rPr sz="1300" b="1">
                <a:solidFill>
                  <a:srgbClr val="1B2631"/>
                </a:solidFill>
                <a:latin typeface="Calibri"/>
              </a:rPr>
              <a:t>137 events UNSEEN</a:t>
            </a:r>
          </a:p>
          <a:p>
            <a:pPr algn="l"/>
            <a:r>
              <a:rPr sz="1000">
                <a:solidFill>
                  <a:srgbClr val="566573"/>
                </a:solidFill>
                <a:latin typeface="Calibri"/>
              </a:rPr>
              <a:t>10.314 traces</a:t>
            </a:r>
          </a:p>
          <a:p>
            <a:pPr algn="l">
              <a:spcBef>
                <a:spcPts val="200"/>
              </a:spcBef>
            </a:pPr>
            <a:r>
              <a:rPr sz="850" i="1">
                <a:solidFill>
                  <a:srgbClr val="566573"/>
                </a:solidFill>
                <a:latin typeface="Calibri"/>
              </a:rPr>
              <a:t>Low/Med/High = 29/63/8%  (different)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415887" y="5715000"/>
            <a:ext cx="5318607" cy="36576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0" bIns="0"/>
          <a:lstStyle/>
          <a:p>
            <a:pPr algn="ctr"/>
            <a:r>
              <a:rPr sz="1100" b="1">
                <a:solidFill>
                  <a:srgbClr val="FFFFFF"/>
                </a:solidFill>
                <a:latin typeface="Calibri"/>
              </a:rPr>
              <a:t>Strictest test possible  ·  Δ 0,02 = strong evidence  ✓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274320" y="6355080"/>
            <a:ext cx="11643055" cy="411480"/>
          </a:xfrm>
          <a:prstGeom prst="roundRect">
            <a:avLst>
              <a:gd name="adj" fmla="val 20000"/>
            </a:avLst>
          </a:prstGeom>
          <a:solidFill>
            <a:srgbClr val="EEF3FB"/>
          </a:solidFill>
          <a:ln w="25400">
            <a:solidFill>
              <a:srgbClr val="1F3A9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274320" y="6355080"/>
            <a:ext cx="91440" cy="411480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457200" y="6400800"/>
            <a:ext cx="11323015" cy="32004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1F3A93"/>
                </a:solidFill>
                <a:latin typeface="Calibri"/>
              </a:rPr>
              <a:t>◆ SINTESIS:  </a:t>
            </a:r>
            <a:r>
              <a:rPr sz="1050">
                <a:solidFill>
                  <a:srgbClr val="1B2631"/>
                </a:solidFill>
                <a:latin typeface="Calibri"/>
              </a:rPr>
              <a:t>Empat fondasi konvergen — statistik, fisis, literatur, empirik — semuanya menunjuk angka yang sama: 0,02 adalah threshold defensible untuk klaim 'no overfitting'.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74320" y="6812280"/>
            <a:ext cx="11643055" cy="164592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i="1">
                <a:solidFill>
                  <a:srgbClr val="566573"/>
                </a:solidFill>
                <a:latin typeface="Calibri"/>
              </a:rPr>
              <a:t>Reference: Al Atik et al. (2010) SRL · Goodfellow et al. (2016) Deep Learning · Cremen &amp; Galasso (2020) ESR · Picozzi et al. (2015) REAKT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