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713232"/>
          </a:xfrm>
          <a:prstGeom prst="rect">
            <a:avLst/>
          </a:prstGeom>
          <a:solidFill>
            <a:srgbClr val="1F3A9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411480" rIns="411480"/>
          <a:lstStyle/>
          <a:p>
            <a:pPr algn="l"/>
            <a:r>
              <a:rPr sz="2200" b="1">
                <a:solidFill>
                  <a:srgbClr val="FFFFFF"/>
                </a:solidFill>
                <a:latin typeface="Calibri"/>
              </a:rPr>
              <a:t>DERIVASI BLIND ZONE EEWS</a:t>
            </a:r>
            <a:r>
              <a:rPr sz="1500">
                <a:solidFill>
                  <a:srgbClr val="CCD7EE"/>
                </a:solidFill>
                <a:latin typeface="Calibri"/>
              </a:rPr>
              <a:t>    ·    Validasi Matematis 38 → 11 → 4 km  (−89%)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686800" y="146304"/>
            <a:ext cx="3383280" cy="457200"/>
          </a:xfrm>
          <a:prstGeom prst="rect">
            <a:avLst/>
          </a:prstGeom>
          <a:noFill/>
        </p:spPr>
        <p:txBody>
          <a:bodyPr wrap="none" lIns="0" rIns="274320" anchor="ctr">
            <a:spAutoFit/>
          </a:bodyPr>
          <a:lstStyle/>
          <a:p>
            <a:pPr algn="r"/>
            <a:r>
              <a:rPr sz="1100" i="1">
                <a:solidFill>
                  <a:srgbClr val="CCD7EE"/>
                </a:solidFill>
                <a:latin typeface="Calibri"/>
              </a:rPr>
              <a:t>From first-principles physics  ·  Indonesia parameters</a:t>
            </a:r>
          </a:p>
        </p:txBody>
      </p:sp>
      <p:pic>
        <p:nvPicPr>
          <p:cNvPr id="5" name="Picture 4" descr="blind_zone_geometr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" y="868680"/>
            <a:ext cx="5852160" cy="1875195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274320" y="3520440"/>
            <a:ext cx="5852160" cy="1280160"/>
          </a:xfrm>
          <a:prstGeom prst="roundRect">
            <a:avLst>
              <a:gd name="adj" fmla="val 6000"/>
            </a:avLst>
          </a:prstGeom>
          <a:solidFill>
            <a:srgbClr val="EEF3FB"/>
          </a:solidFill>
          <a:ln w="25400">
            <a:solidFill>
              <a:srgbClr val="1F3A9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11480" y="3584448"/>
            <a:ext cx="557784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l"/>
            <a:r>
              <a:rPr sz="1100" b="1">
                <a:solidFill>
                  <a:srgbClr val="1F3A93"/>
                </a:solidFill>
                <a:latin typeface="Calibri"/>
              </a:rPr>
              <a:t>◆ PERSAMAAN BLIND ZONE — DARI KINEMATIKA P/S WAVES</a:t>
            </a:r>
          </a:p>
        </p:txBody>
      </p:sp>
      <p:pic>
        <p:nvPicPr>
          <p:cNvPr id="8" name="Picture 7" descr="eq_blind_zone_mai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920" y="3840480"/>
            <a:ext cx="5394960" cy="1226127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274320" y="4864608"/>
            <a:ext cx="5852160" cy="36576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l"/>
            <a:r>
              <a:rPr sz="1000" b="1">
                <a:solidFill>
                  <a:srgbClr val="1F3A93"/>
                </a:solidFill>
                <a:latin typeface="Calibri"/>
              </a:rPr>
              <a:t>Variables:  </a:t>
            </a:r>
            <a:r>
              <a:rPr sz="1000">
                <a:solidFill>
                  <a:srgbClr val="1B2631"/>
                </a:solidFill>
                <a:latin typeface="Calibri"/>
              </a:rPr>
              <a:t>Vp=6 km/s · Vs=3.5 km/s · h=10 km · d_st=jarak sensor-episenter · t_total=latensi total sistem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355080" y="868680"/>
            <a:ext cx="5577840" cy="3931920"/>
          </a:xfrm>
          <a:prstGeom prst="roundRect">
            <a:avLst>
              <a:gd name="adj" fmla="val 4000"/>
            </a:avLst>
          </a:prstGeom>
          <a:solidFill>
            <a:srgbClr val="FDEDEC"/>
          </a:solidFill>
          <a:ln w="25400">
            <a:solidFill>
              <a:srgbClr val="C0392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492240" y="960120"/>
            <a:ext cx="5303520" cy="36576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l"/>
            <a:r>
              <a:rPr sz="1300" b="1">
                <a:solidFill>
                  <a:srgbClr val="C0392B"/>
                </a:solidFill>
                <a:latin typeface="Calibri"/>
              </a:rPr>
              <a:t>◆ KALKULASI NUMERIK — VALIDASI 38 KM</a:t>
            </a:r>
          </a:p>
          <a:p>
            <a:pPr algn="l">
              <a:spcBef>
                <a:spcPts val="0"/>
              </a:spcBef>
            </a:pPr>
            <a:r>
              <a:rPr sz="1000" i="1">
                <a:solidFill>
                  <a:srgbClr val="566573"/>
                </a:solidFill>
                <a:latin typeface="Calibri"/>
              </a:rPr>
              <a:t>Skenario: d_st = 40 km, h = 10 km, t_total = 5 s (klasik)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492240" y="1691640"/>
            <a:ext cx="777240" cy="292608"/>
          </a:xfrm>
          <a:prstGeom prst="rect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900" b="1">
                <a:solidFill>
                  <a:srgbClr val="FFFFFF"/>
                </a:solidFill>
                <a:latin typeface="Calibri"/>
              </a:rPr>
              <a:t>Langkah 1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360920" y="1691640"/>
            <a:ext cx="4526280" cy="292608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pPr algn="l"/>
            <a:r>
              <a:rPr sz="1000" b="1">
                <a:solidFill>
                  <a:srgbClr val="1B2631"/>
                </a:solidFill>
                <a:latin typeface="Calibri"/>
              </a:rPr>
              <a:t>Jarak hypocenter → sensor: </a:t>
            </a:r>
            <a:r>
              <a:rPr sz="1050">
                <a:solidFill>
                  <a:srgbClr val="C0392B"/>
                </a:solidFill>
                <a:latin typeface="Cambria Math"/>
              </a:rPr>
              <a:t>√(40² + 10²) = √2600 ≈ 41.23 km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492240" y="2194560"/>
            <a:ext cx="777240" cy="292608"/>
          </a:xfrm>
          <a:prstGeom prst="rect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900" b="1">
                <a:solidFill>
                  <a:srgbClr val="FFFFFF"/>
                </a:solidFill>
                <a:latin typeface="Calibri"/>
              </a:rPr>
              <a:t>Langkah 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360920" y="2194560"/>
            <a:ext cx="4526280" cy="292608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pPr algn="l"/>
            <a:r>
              <a:rPr sz="1000" b="1">
                <a:solidFill>
                  <a:srgbClr val="1B2631"/>
                </a:solidFill>
                <a:latin typeface="Calibri"/>
              </a:rPr>
              <a:t>Waktu tiba P di sensor: </a:t>
            </a:r>
            <a:r>
              <a:rPr sz="1050">
                <a:solidFill>
                  <a:srgbClr val="C0392B"/>
                </a:solidFill>
                <a:latin typeface="Cambria Math"/>
              </a:rPr>
              <a:t>t_P = 41.23 / 6  ≈  6.87 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492240" y="2697480"/>
            <a:ext cx="777240" cy="292608"/>
          </a:xfrm>
          <a:prstGeom prst="rect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900" b="1">
                <a:solidFill>
                  <a:srgbClr val="FFFFFF"/>
                </a:solidFill>
                <a:latin typeface="Calibri"/>
              </a:rPr>
              <a:t>Langkah 3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60920" y="2697480"/>
            <a:ext cx="4526280" cy="292608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pPr algn="l"/>
            <a:r>
              <a:rPr sz="1000" b="1">
                <a:solidFill>
                  <a:srgbClr val="1B2631"/>
                </a:solidFill>
                <a:latin typeface="Calibri"/>
              </a:rPr>
              <a:t>Waktu alert dikirim: </a:t>
            </a:r>
            <a:r>
              <a:rPr sz="1050">
                <a:solidFill>
                  <a:srgbClr val="C0392B"/>
                </a:solidFill>
                <a:latin typeface="Cambria Math"/>
              </a:rPr>
              <a:t>t_alert = 6.87 + 5  =  11.87 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492240" y="3200400"/>
            <a:ext cx="777240" cy="292608"/>
          </a:xfrm>
          <a:prstGeom prst="rect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900" b="1">
                <a:solidFill>
                  <a:srgbClr val="FFFFFF"/>
                </a:solidFill>
                <a:latin typeface="Calibri"/>
              </a:rPr>
              <a:t>Langkah 4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360920" y="3200400"/>
            <a:ext cx="4526280" cy="292608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pPr algn="l"/>
            <a:r>
              <a:rPr sz="1000" b="1">
                <a:solidFill>
                  <a:srgbClr val="1B2631"/>
                </a:solidFill>
                <a:latin typeface="Calibri"/>
              </a:rPr>
              <a:t>Jarak hypocentral S-wave saat t_alert: </a:t>
            </a:r>
            <a:r>
              <a:rPr sz="1050">
                <a:solidFill>
                  <a:srgbClr val="C0392B"/>
                </a:solidFill>
                <a:latin typeface="Cambria Math"/>
              </a:rPr>
              <a:t>Vs · t_alert = 3.5 × 11.87 = 41.55 km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492240" y="3703320"/>
            <a:ext cx="777240" cy="292608"/>
          </a:xfrm>
          <a:prstGeom prst="rect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900" b="1">
                <a:solidFill>
                  <a:srgbClr val="FFFFFF"/>
                </a:solidFill>
                <a:latin typeface="Calibri"/>
              </a:rPr>
              <a:t>Langkah 5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60920" y="3703320"/>
            <a:ext cx="4526280" cy="292608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pPr algn="l"/>
            <a:r>
              <a:rPr sz="1000" b="1">
                <a:solidFill>
                  <a:srgbClr val="1B2631"/>
                </a:solidFill>
                <a:latin typeface="Calibri"/>
              </a:rPr>
              <a:t>Konversi ke jarak epicentral: </a:t>
            </a:r>
            <a:r>
              <a:rPr sz="1050">
                <a:solidFill>
                  <a:srgbClr val="C0392B"/>
                </a:solidFill>
                <a:latin typeface="Cambria Math"/>
              </a:rPr>
              <a:t>R_blind = √(41.55² − 10²) ≈ 40.3 km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6492240" y="4251960"/>
            <a:ext cx="5303520" cy="457200"/>
          </a:xfrm>
          <a:prstGeom prst="roundRect">
            <a:avLst>
              <a:gd name="adj" fmla="val 20000"/>
            </a:avLst>
          </a:prstGeom>
          <a:solidFill>
            <a:srgbClr val="C0392B"/>
          </a:solidFill>
          <a:ln w="25400">
            <a:solidFill>
              <a:srgbClr val="C0392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tIns="0" bIns="0"/>
          <a:lstStyle/>
          <a:p>
            <a:pPr algn="ctr"/>
            <a:r>
              <a:rPr sz="1500" b="1">
                <a:solidFill>
                  <a:srgbClr val="FFFFFF"/>
                </a:solidFill>
                <a:latin typeface="Calibri"/>
              </a:rPr>
              <a:t>HASIL:  R_blind ≈ 40.3 km  ≈  38 km  ✓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74320" y="5285232"/>
            <a:ext cx="1188720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l"/>
            <a:r>
              <a:rPr sz="1200" b="1">
                <a:solidFill>
                  <a:srgbClr val="1F3A93"/>
                </a:solidFill>
                <a:latin typeface="Calibri"/>
              </a:rPr>
              <a:t>◆ REDUKSI BLIND ZONE IDA-PTW</a:t>
            </a:r>
            <a:r>
              <a:rPr sz="1000" i="1">
                <a:solidFill>
                  <a:srgbClr val="566573"/>
                </a:solidFill>
                <a:latin typeface="Calibri"/>
              </a:rPr>
              <a:t>    ·    Yang dapat dikontrol secara teknologi adalah t_total — IDA-PTW menurunkannya dari 5 s ke 0,5 s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365760" y="5577840"/>
            <a:ext cx="3698138" cy="86868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25400">
            <a:solidFill>
              <a:srgbClr val="C0392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365760" y="5577840"/>
            <a:ext cx="91440" cy="868680"/>
          </a:xfrm>
          <a:prstGeom prst="rect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548640" y="5632704"/>
            <a:ext cx="3423818" cy="758952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pPr algn="l"/>
            <a:r>
              <a:rPr sz="1100" b="1">
                <a:solidFill>
                  <a:srgbClr val="C0392B"/>
                </a:solidFill>
                <a:latin typeface="Calibri"/>
              </a:rPr>
              <a:t>CLASSICAL EEWS</a:t>
            </a:r>
            <a:r>
              <a:rPr sz="1000">
                <a:solidFill>
                  <a:srgbClr val="566573"/>
                </a:solidFill>
                <a:latin typeface="Calibri"/>
              </a:rPr>
              <a:t>   →   R_blind = </a:t>
            </a:r>
            <a:r>
              <a:rPr sz="1500" b="1">
                <a:solidFill>
                  <a:srgbClr val="C0392B"/>
                </a:solidFill>
                <a:latin typeface="Cambria Math"/>
              </a:rPr>
              <a:t>38 km</a:t>
            </a:r>
          </a:p>
          <a:p>
            <a:pPr algn="l">
              <a:spcBef>
                <a:spcPts val="200"/>
              </a:spcBef>
            </a:pPr>
            <a:r>
              <a:rPr sz="1000">
                <a:solidFill>
                  <a:srgbClr val="1B2631"/>
                </a:solidFill>
                <a:latin typeface="Cambria Math"/>
              </a:rPr>
              <a:t>t_total = 5,0 s</a:t>
            </a:r>
            <a:r>
              <a:rPr sz="1000">
                <a:latin typeface="Calibri"/>
              </a:rPr>
              <a:t>      </a:t>
            </a:r>
            <a:r>
              <a:rPr sz="1000" b="1" i="1">
                <a:solidFill>
                  <a:srgbClr val="C0392B"/>
                </a:solidFill>
                <a:latin typeface="Calibri"/>
              </a:rPr>
              <a:t>(baseline)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4246778" y="5577840"/>
            <a:ext cx="3698138" cy="86868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25400">
            <a:solidFill>
              <a:srgbClr val="E67E2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4246778" y="5577840"/>
            <a:ext cx="91440" cy="868680"/>
          </a:xfrm>
          <a:prstGeom prst="rect">
            <a:avLst/>
          </a:prstGeom>
          <a:solidFill>
            <a:srgbClr val="E67E2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4429658" y="5632704"/>
            <a:ext cx="3423818" cy="758952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pPr algn="l"/>
            <a:r>
              <a:rPr sz="1100" b="1">
                <a:solidFill>
                  <a:srgbClr val="E67E22"/>
                </a:solidFill>
                <a:latin typeface="Calibri"/>
              </a:rPr>
              <a:t>STAGE 1 (URPD)</a:t>
            </a:r>
            <a:r>
              <a:rPr sz="1000">
                <a:solidFill>
                  <a:srgbClr val="566573"/>
                </a:solidFill>
                <a:latin typeface="Calibri"/>
              </a:rPr>
              <a:t>   →   R_blind = </a:t>
            </a:r>
            <a:r>
              <a:rPr sz="1500" b="1">
                <a:solidFill>
                  <a:srgbClr val="E67E22"/>
                </a:solidFill>
                <a:latin typeface="Cambria Math"/>
              </a:rPr>
              <a:t>11 km</a:t>
            </a:r>
          </a:p>
          <a:p>
            <a:pPr algn="l">
              <a:spcBef>
                <a:spcPts val="200"/>
              </a:spcBef>
            </a:pPr>
            <a:r>
              <a:rPr sz="1000">
                <a:solidFill>
                  <a:srgbClr val="1B2631"/>
                </a:solidFill>
                <a:latin typeface="Cambria Math"/>
              </a:rPr>
              <a:t>t_total = 1,5 s</a:t>
            </a:r>
            <a:r>
              <a:rPr sz="1000">
                <a:latin typeface="Calibri"/>
              </a:rPr>
              <a:t>      </a:t>
            </a:r>
            <a:r>
              <a:rPr sz="1000" b="1" i="1">
                <a:solidFill>
                  <a:srgbClr val="E67E22"/>
                </a:solidFill>
                <a:latin typeface="Calibri"/>
              </a:rPr>
              <a:t>(−71%)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8127796" y="5577840"/>
            <a:ext cx="3698138" cy="868680"/>
          </a:xfrm>
          <a:prstGeom prst="roundRect">
            <a:avLst>
              <a:gd name="adj" fmla="val 10000"/>
            </a:avLst>
          </a:prstGeom>
          <a:solidFill>
            <a:srgbClr val="FFFFFF"/>
          </a:solidFill>
          <a:ln w="25400">
            <a:solidFill>
              <a:srgbClr val="27AE6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8127796" y="5577840"/>
            <a:ext cx="91440" cy="868680"/>
          </a:xfrm>
          <a:prstGeom prst="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8310676" y="5632704"/>
            <a:ext cx="3423818" cy="758952"/>
          </a:xfrm>
          <a:prstGeom prst="rect">
            <a:avLst/>
          </a:prstGeom>
          <a:noFill/>
        </p:spPr>
        <p:txBody>
          <a:bodyPr wrap="none" lIns="0" rIns="0" tIns="0" bIns="0" anchor="ctr">
            <a:spAutoFit/>
          </a:bodyPr>
          <a:lstStyle/>
          <a:p>
            <a:pPr algn="l"/>
            <a:r>
              <a:rPr sz="1100" b="1">
                <a:solidFill>
                  <a:srgbClr val="27AE60"/>
                </a:solidFill>
                <a:latin typeface="Calibri"/>
              </a:rPr>
              <a:t>FULL IDA-PTW</a:t>
            </a:r>
            <a:r>
              <a:rPr sz="1000">
                <a:solidFill>
                  <a:srgbClr val="566573"/>
                </a:solidFill>
                <a:latin typeface="Calibri"/>
              </a:rPr>
              <a:t>   →   R_blind = </a:t>
            </a:r>
            <a:r>
              <a:rPr sz="1500" b="1">
                <a:solidFill>
                  <a:srgbClr val="27AE60"/>
                </a:solidFill>
                <a:latin typeface="Cambria Math"/>
              </a:rPr>
              <a:t>4 km</a:t>
            </a:r>
          </a:p>
          <a:p>
            <a:pPr algn="l">
              <a:spcBef>
                <a:spcPts val="200"/>
              </a:spcBef>
            </a:pPr>
            <a:r>
              <a:rPr sz="1000">
                <a:solidFill>
                  <a:srgbClr val="1B2631"/>
                </a:solidFill>
                <a:latin typeface="Cambria Math"/>
              </a:rPr>
              <a:t>t_total = 0,5 s</a:t>
            </a:r>
            <a:r>
              <a:rPr sz="1000">
                <a:latin typeface="Calibri"/>
              </a:rPr>
              <a:t>      </a:t>
            </a:r>
            <a:r>
              <a:rPr sz="1000" b="1" i="1">
                <a:solidFill>
                  <a:srgbClr val="27AE60"/>
                </a:solidFill>
                <a:latin typeface="Calibri"/>
              </a:rPr>
              <a:t>(−89% total)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365760" y="6492240"/>
            <a:ext cx="11460175" cy="292608"/>
          </a:xfrm>
          <a:prstGeom prst="roundRect">
            <a:avLst>
              <a:gd name="adj" fmla="val 20000"/>
            </a:avLst>
          </a:prstGeom>
          <a:solidFill>
            <a:srgbClr val="EEF3FB"/>
          </a:solidFill>
          <a:ln w="19050">
            <a:solidFill>
              <a:srgbClr val="1F3A9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137160" rIns="137160" tIns="0" bIns="0"/>
          <a:lstStyle/>
          <a:p>
            <a:pPr algn="l"/>
            <a:r>
              <a:rPr sz="1100" b="1">
                <a:solidFill>
                  <a:srgbClr val="1F3A93"/>
                </a:solidFill>
                <a:latin typeface="Calibri"/>
              </a:rPr>
              <a:t>◆ TAKEAWAY:  </a:t>
            </a:r>
            <a:r>
              <a:rPr sz="1000">
                <a:solidFill>
                  <a:srgbClr val="1B2631"/>
                </a:solidFill>
                <a:latin typeface="Calibri"/>
              </a:rPr>
              <a:t>Klaim '38 km blind zone' tervalidasi via persamaan kinematika P/S waves dengan parameter realistis Indonesia. IDA-PTW mereduksi ke 4 km (−89%) bukan klaim arbitrary, melainkan prediksi first-principles physics yang dikalibrasi pada operating point t_total &lt; 500 ms.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0058400" y="6647688"/>
            <a:ext cx="1920240" cy="182880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