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1F3A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411480" rIns="411480"/>
          <a:lstStyle/>
          <a:p>
            <a:pPr algn="l"/>
            <a:r>
              <a:rPr sz="2200" b="1">
                <a:solidFill>
                  <a:srgbClr val="FFFFFF"/>
                </a:solidFill>
                <a:latin typeface="Calibri"/>
              </a:rPr>
              <a:t>ORACLE BOUND</a:t>
            </a:r>
            <a:r>
              <a:rPr sz="1500">
                <a:solidFill>
                  <a:srgbClr val="CCD7EE"/>
                </a:solidFill>
                <a:latin typeface="Calibri"/>
              </a:rPr>
              <a:t>    ·    Hierarchy of Class-Conditional R² · Bayesian Decision Theory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0" y="146304"/>
            <a:ext cx="2926080" cy="457200"/>
          </a:xfrm>
          <a:prstGeom prst="rect">
            <a:avLst/>
          </a:prstGeom>
          <a:noFill/>
        </p:spPr>
        <p:txBody>
          <a:bodyPr wrap="none" lIns="0" rIns="274320" anchor="ctr">
            <a:spAutoFit/>
          </a:bodyPr>
          <a:lstStyle/>
          <a:p>
            <a:pPr algn="r"/>
            <a:r>
              <a:rPr sz="1100" i="1">
                <a:solidFill>
                  <a:srgbClr val="CCD7EE"/>
                </a:solidFill>
                <a:latin typeface="Calibri"/>
              </a:rPr>
              <a:t>Pipeline efficiency: 91,2%</a:t>
            </a:r>
          </a:p>
        </p:txBody>
      </p:sp>
      <p:pic>
        <p:nvPicPr>
          <p:cNvPr id="5" name="Picture 4" descr="oracle_3bar_char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868680"/>
            <a:ext cx="8092440" cy="4678371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503920" y="868680"/>
            <a:ext cx="3520440" cy="1280160"/>
          </a:xfrm>
          <a:prstGeom prst="roundRect">
            <a:avLst>
              <a:gd name="adj" fmla="val 6000"/>
            </a:avLst>
          </a:prstGeom>
          <a:solidFill>
            <a:srgbClr val="EEF3FB"/>
          </a:solidFill>
          <a:ln w="19050">
            <a:solidFill>
              <a:srgbClr val="1F3A9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503920" y="868680"/>
            <a:ext cx="91440" cy="1280160"/>
          </a:xfrm>
          <a:prstGeom prst="rect">
            <a:avLst/>
          </a:prstGeom>
          <a:solidFill>
            <a:srgbClr val="1F3A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0" y="960120"/>
            <a:ext cx="3246120" cy="2743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1F3A93"/>
                </a:solidFill>
                <a:latin typeface="Calibri"/>
              </a:rPr>
              <a:t>ARSITEKTUR EFISIEN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0" y="1252728"/>
            <a:ext cx="3246120" cy="292608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1B2631"/>
                </a:solidFill>
                <a:latin typeface="Cambria Math"/>
              </a:rPr>
              <a:t>91,2% dari Oracle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0" y="1581912"/>
            <a:ext cx="32461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50">
                <a:solidFill>
                  <a:srgbClr val="1B2631"/>
                </a:solidFill>
                <a:latin typeface="Calibri"/>
              </a:rPr>
              <a:t>Pipeline mencapai 91% potensi maks arsitektur class-conditional. Regressor Stage 2/3 sudah optimal.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503920" y="2240280"/>
            <a:ext cx="3520440" cy="1280160"/>
          </a:xfrm>
          <a:prstGeom prst="roundRect">
            <a:avLst>
              <a:gd name="adj" fmla="val 6000"/>
            </a:avLst>
          </a:prstGeom>
          <a:solidFill>
            <a:srgbClr val="E8F8F5"/>
          </a:solidFill>
          <a:ln w="19050">
            <a:solidFill>
              <a:srgbClr val="16A08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503920" y="2240280"/>
            <a:ext cx="91440" cy="1280160"/>
          </a:xfrm>
          <a:prstGeom prst="rect">
            <a:avLst/>
          </a:prstGeom>
          <a:solidFill>
            <a:srgbClr val="16A08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0" y="2331720"/>
            <a:ext cx="3246120" cy="2743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16A085"/>
                </a:solidFill>
                <a:latin typeface="Calibri"/>
              </a:rPr>
              <a:t>BAYESIAN ADVANTAGE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0" y="2624328"/>
            <a:ext cx="3246120" cy="292608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1B2631"/>
                </a:solidFill>
                <a:latin typeface="Cambria Math"/>
              </a:rPr>
              <a:t>Marg &gt; Argmax (+0,031)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86800" y="2953512"/>
            <a:ext cx="32461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50">
                <a:solidFill>
                  <a:srgbClr val="1B2631"/>
                </a:solidFill>
                <a:latin typeface="Calibri"/>
              </a:rPr>
              <a:t>Marginalisasi mengalahkan argmax 3% — bukti empirik bahwa Bayesian-correct convention lebih baik.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503920" y="3611880"/>
            <a:ext cx="3520440" cy="1280160"/>
          </a:xfrm>
          <a:prstGeom prst="roundRect">
            <a:avLst>
              <a:gd name="adj" fmla="val 6000"/>
            </a:avLst>
          </a:prstGeom>
          <a:solidFill>
            <a:srgbClr val="FEF5E7"/>
          </a:solidFill>
          <a:ln w="19050"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503920" y="3611880"/>
            <a:ext cx="91440" cy="128016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686800" y="3703320"/>
            <a:ext cx="3246120" cy="2743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E67E22"/>
                </a:solidFill>
                <a:latin typeface="Calibri"/>
              </a:rPr>
              <a:t>INVESTMENT DIRECTION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686800" y="3995928"/>
            <a:ext cx="3246120" cy="292608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1B2631"/>
                </a:solidFill>
                <a:latin typeface="Cambria Math"/>
              </a:rPr>
              <a:t>Classifier bottleneck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0" y="4325112"/>
            <a:ext cx="32461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50">
                <a:solidFill>
                  <a:srgbClr val="1B2631"/>
                </a:solidFill>
                <a:latin typeface="Calibri"/>
              </a:rPr>
              <a:t>Gap 7% berasal dari Stage 1/2 acc 81%. Peningkatan ke 95% akan recover Δ R² ke arah Oracle.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503920" y="4983480"/>
            <a:ext cx="3520440" cy="1280160"/>
          </a:xfrm>
          <a:prstGeom prst="roundRect">
            <a:avLst>
              <a:gd name="adj" fmla="val 6000"/>
            </a:avLst>
          </a:prstGeom>
          <a:solidFill>
            <a:srgbClr val="E8F8F0"/>
          </a:solidFill>
          <a:ln w="1905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8503920" y="4983480"/>
            <a:ext cx="91440" cy="128016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686800" y="5074920"/>
            <a:ext cx="3246120" cy="2743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27AE60"/>
                </a:solidFill>
                <a:latin typeface="Calibri"/>
              </a:rPr>
              <a:t>HONEST REPORTING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0" y="5367528"/>
            <a:ext cx="3246120" cy="292608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1B2631"/>
                </a:solidFill>
                <a:latin typeface="Cambria Math"/>
              </a:rPr>
              <a:t>Tiga metrik dilaporkan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0" y="5696712"/>
            <a:ext cx="32461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50">
                <a:solidFill>
                  <a:srgbClr val="1B2631"/>
                </a:solidFill>
                <a:latin typeface="Calibri"/>
              </a:rPr>
              <a:t>Kami publish ketiga R² (marg/argmax/oracle) untuk transparansi penuh — anti cherry-pick metrik.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274320" y="6291072"/>
            <a:ext cx="11643055" cy="384048"/>
          </a:xfrm>
          <a:prstGeom prst="roundRect">
            <a:avLst>
              <a:gd name="adj" fmla="val 20000"/>
            </a:avLst>
          </a:prstGeom>
          <a:solidFill>
            <a:srgbClr val="EEF3FB"/>
          </a:solidFill>
          <a:ln w="19050">
            <a:solidFill>
              <a:srgbClr val="1F3A9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274320" y="6291072"/>
            <a:ext cx="91440" cy="384048"/>
          </a:xfrm>
          <a:prstGeom prst="rect">
            <a:avLst/>
          </a:prstGeom>
          <a:solidFill>
            <a:srgbClr val="1F3A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57200" y="6336792"/>
            <a:ext cx="11323015" cy="292608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1F3A93"/>
                </a:solidFill>
                <a:latin typeface="Calibri"/>
              </a:rPr>
              <a:t>◆ TAKEAWAY:  </a:t>
            </a:r>
            <a:r>
              <a:rPr sz="1000">
                <a:solidFill>
                  <a:srgbClr val="1B2631"/>
                </a:solidFill>
                <a:latin typeface="Calibri"/>
              </a:rPr>
              <a:t>R²=0,7091 yang dilaporkan adalah operational reality (marginalisasi). Oracle Bound 0,7779 adalah ceiling teoretis arsitektur class-conditional. Pipeline 91% efisien — investasi selanjutnya di classifier Stage 1/2.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4320" y="6720840"/>
            <a:ext cx="10058400" cy="164592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50" i="1">
                <a:solidFill>
                  <a:srgbClr val="566573"/>
                </a:solidFill>
                <a:latin typeface="Calibri"/>
              </a:rPr>
              <a:t>Source: ida_ptw_task15.json · composite_all = {marg:0.7091, argmax:0.6785, oracle:0.7779} · 5-fold CV · N=23.537 · 103 periode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515600" y="6720840"/>
            <a:ext cx="1554480" cy="164592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r"/>
            <a:r>
              <a:rPr sz="850" i="1">
                <a:solidFill>
                  <a:srgbClr val="566573"/>
                </a:solidFill>
                <a:latin typeface="Calibri"/>
              </a:rPr>
              <a:t>FMIPA UI · BMKG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