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411480" rIns="411480"/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PROSES PEMBENTUKAN .psa5 &amp; .drs5</a:t>
            </a:r>
            <a:r>
              <a:rPr sz="1500">
                <a:solidFill>
                  <a:srgbClr val="CCD7EE"/>
                </a:solidFill>
                <a:latin typeface="Calibri"/>
              </a:rPr>
              <a:t>    ·    Pasca-Pengolahan mseed via modul scwfparams (SeisComP3)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35440" y="146304"/>
            <a:ext cx="2834640" cy="457200"/>
          </a:xfrm>
          <a:prstGeom prst="rect">
            <a:avLst/>
          </a:prstGeom>
          <a:noFill/>
        </p:spPr>
        <p:txBody>
          <a:bodyPr wrap="none" lIns="0" rIns="274320" anchor="ctr">
            <a:spAutoFit/>
          </a:bodyPr>
          <a:lstStyle/>
          <a:p>
            <a:pPr algn="r"/>
            <a:r>
              <a:rPr sz="1100" i="1">
                <a:solidFill>
                  <a:srgbClr val="CCD7EE"/>
                </a:solidFill>
                <a:latin typeface="Calibri"/>
              </a:rPr>
              <a:t>5-stage pipeline · 5% damping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4320" y="868680"/>
            <a:ext cx="2057948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868680"/>
            <a:ext cx="2057948" cy="329184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347472" y="923544"/>
            <a:ext cx="219456" cy="219456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1F3A93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905256"/>
            <a:ext cx="1600748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INPUT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" y="1252728"/>
            <a:ext cx="1838492" cy="292608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Data Akuisisi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1581912"/>
            <a:ext cx="1838492" cy="1133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1F3A93"/>
                </a:solidFill>
                <a:latin typeface="Calibri"/>
              </a:rPr>
              <a:t>•  </a:t>
            </a:r>
            <a:r>
              <a:rPr sz="850">
                <a:solidFill>
                  <a:srgbClr val="1B2631"/>
                </a:solidFill>
                <a:latin typeface="Cascadia Code"/>
              </a:rPr>
              <a:t>.mseed continuous waveform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1F3A93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QuakeML (event origin)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1F3A93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Inventory (instrument response)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350556" y="1737360"/>
            <a:ext cx="292608" cy="182880"/>
          </a:xfrm>
          <a:prstGeom prst="rightArrow">
            <a:avLst/>
          </a:prstGeom>
          <a:solidFill>
            <a:srgbClr val="5665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624876" y="868680"/>
            <a:ext cx="2057948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D4A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624876" y="868680"/>
            <a:ext cx="2057948" cy="329184"/>
          </a:xfrm>
          <a:prstGeom prst="rect">
            <a:avLst/>
          </a:prstGeom>
          <a:solidFill>
            <a:srgbClr val="D4AC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2698028" y="923544"/>
            <a:ext cx="219456" cy="219456"/>
          </a:xfrm>
          <a:prstGeom prst="ellipse">
            <a:avLst/>
          </a:prstGeom>
          <a:solidFill>
            <a:srgbClr val="FFFFFF"/>
          </a:solidFill>
          <a:ln w="12700">
            <a:solidFill>
              <a:srgbClr val="D4A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D4AC0D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90636" y="905256"/>
            <a:ext cx="1600748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PREPROCESSING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4604" y="1252728"/>
            <a:ext cx="1838492" cy="292608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D4AC0D"/>
                </a:solidFill>
                <a:latin typeface="Calibri"/>
              </a:rPr>
              <a:t>Window &amp; Conditioning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34604" y="1581912"/>
            <a:ext cx="1838492" cy="1133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4AC0D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Cut window berdasarkan travel-time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D4AC0D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Demean + cosine taper 5%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D4AC0D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High-pass filter ≥ 0,02 Hz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4701113" y="1737360"/>
            <a:ext cx="292608" cy="182880"/>
          </a:xfrm>
          <a:prstGeom prst="rightArrow">
            <a:avLst/>
          </a:prstGeom>
          <a:solidFill>
            <a:srgbClr val="5665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4975433" y="868680"/>
            <a:ext cx="2057948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975433" y="868680"/>
            <a:ext cx="2057948" cy="329184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5048585" y="923544"/>
            <a:ext cx="219456" cy="219456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E67E22"/>
                </a:solidFill>
                <a:latin typeface="Calibri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1193" y="905256"/>
            <a:ext cx="1600748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DECONVOLUTION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85161" y="1252728"/>
            <a:ext cx="1838492" cy="292608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E67E22"/>
                </a:solidFill>
                <a:latin typeface="Calibri"/>
              </a:rPr>
              <a:t>Counts → Physical Units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85161" y="1581912"/>
            <a:ext cx="1838492" cy="1133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E67E22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Hapus instrument response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E67E22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Pole-zero deconvolution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E67E22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counts → m/s² (acceleration)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7051669" y="1737360"/>
            <a:ext cx="292608" cy="182880"/>
          </a:xfrm>
          <a:prstGeom prst="rightArrow">
            <a:avLst/>
          </a:prstGeom>
          <a:solidFill>
            <a:srgbClr val="5665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7325989" y="868680"/>
            <a:ext cx="2057948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325989" y="868680"/>
            <a:ext cx="2057948" cy="329184"/>
          </a:xfrm>
          <a:prstGeom prst="rect">
            <a:avLst/>
          </a:prstGeom>
          <a:solidFill>
            <a:srgbClr val="16A08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7399141" y="923544"/>
            <a:ext cx="219456" cy="219456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16A085"/>
                </a:solidFill>
                <a:latin typeface="Calibri"/>
              </a:rP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91749" y="905256"/>
            <a:ext cx="1600748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SDOF OSCILLATOR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35717" y="1252728"/>
            <a:ext cx="1838492" cy="292608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6A085"/>
                </a:solidFill>
                <a:latin typeface="Calibri"/>
              </a:rPr>
              <a:t>Response Computation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35717" y="1581912"/>
            <a:ext cx="1838492" cy="1133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16A085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Solve ODE single-DoF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16A085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ζ = 0,05 (5% damping)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16A085"/>
                </a:solidFill>
                <a:latin typeface="Calibri"/>
              </a:rPr>
              <a:t>•  </a:t>
            </a:r>
            <a:r>
              <a:rPr sz="900">
                <a:solidFill>
                  <a:srgbClr val="1B2631"/>
                </a:solidFill>
                <a:latin typeface="Calibri"/>
              </a:rPr>
              <a:t>103 periode T ∈ [0,01–10] s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9402226" y="1737360"/>
            <a:ext cx="292608" cy="182880"/>
          </a:xfrm>
          <a:prstGeom prst="rightArrow">
            <a:avLst/>
          </a:prstGeom>
          <a:solidFill>
            <a:srgbClr val="5665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9676546" y="868680"/>
            <a:ext cx="2057948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9676546" y="868680"/>
            <a:ext cx="2057948" cy="329184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9749698" y="923544"/>
            <a:ext cx="219456" cy="219456"/>
          </a:xfrm>
          <a:prstGeom prst="ellipse">
            <a:avLst/>
          </a:prstGeom>
          <a:solidFill>
            <a:srgbClr val="FFFFFF"/>
          </a:solidFill>
          <a:ln w="127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27AE60"/>
                </a:solidFill>
                <a:latin typeface="Calibri"/>
              </a:rPr>
              <a:t>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042306" y="905256"/>
            <a:ext cx="1600748" cy="2743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OUTPUT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86274" y="1252728"/>
            <a:ext cx="1838492" cy="292608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27AE60"/>
                </a:solidFill>
                <a:latin typeface="Calibri"/>
              </a:rPr>
              <a:t>PSA5 + DRS5 Files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786274" y="1581912"/>
            <a:ext cx="1838492" cy="1133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27AE60"/>
                </a:solidFill>
                <a:latin typeface="Calibri"/>
              </a:rPr>
              <a:t>•  </a:t>
            </a:r>
            <a:r>
              <a:rPr sz="850">
                <a:solidFill>
                  <a:srgbClr val="1B2631"/>
                </a:solidFill>
                <a:latin typeface="Cascadia Code"/>
              </a:rPr>
              <a:t>EVENTID.STA.psa5  (pseudo SA)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27AE60"/>
                </a:solidFill>
                <a:latin typeface="Calibri"/>
              </a:rPr>
              <a:t>•  </a:t>
            </a:r>
            <a:r>
              <a:rPr sz="850">
                <a:solidFill>
                  <a:srgbClr val="1B2631"/>
                </a:solidFill>
                <a:latin typeface="Cascadia Code"/>
              </a:rPr>
              <a:t>EVENTID.STA.drs5  (true SA)</a:t>
            </a:r>
          </a:p>
          <a:p>
            <a:pPr algn="l">
              <a:spcAft>
                <a:spcPts val="200"/>
              </a:spcAft>
            </a:pPr>
            <a:r>
              <a:rPr sz="900" b="1">
                <a:solidFill>
                  <a:srgbClr val="27AE60"/>
                </a:solidFill>
                <a:latin typeface="Calibri"/>
              </a:rPr>
              <a:t>•  </a:t>
            </a:r>
            <a:r>
              <a:rPr sz="850">
                <a:solidFill>
                  <a:srgbClr val="1B2631"/>
                </a:solidFill>
                <a:latin typeface="Cascadia Code"/>
              </a:rPr>
              <a:t>Plus PGA, PGV, CAV, IA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74320" y="2926080"/>
            <a:ext cx="5760720" cy="2331720"/>
          </a:xfrm>
          <a:prstGeom prst="roundRect">
            <a:avLst>
              <a:gd name="adj" fmla="val 4000"/>
            </a:avLst>
          </a:prstGeom>
          <a:solidFill>
            <a:srgbClr val="EEF3FB"/>
          </a:solidFill>
          <a:ln w="2540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11480" y="3017520"/>
            <a:ext cx="548640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200" b="1">
                <a:solidFill>
                  <a:srgbClr val="16A085"/>
                </a:solidFill>
                <a:latin typeface="Calibri"/>
              </a:rPr>
              <a:t>◆ INTI MATEMATIS — SDOF OSCILLATOR</a:t>
            </a:r>
          </a:p>
        </p:txBody>
      </p:sp>
      <p:pic>
        <p:nvPicPr>
          <p:cNvPr id="41" name="Picture 40" descr="eq_sdof_p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3337560"/>
            <a:ext cx="5486400" cy="1810512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6172200" y="2926080"/>
            <a:ext cx="5760720" cy="233172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309360" y="3017520"/>
            <a:ext cx="548640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200" b="1">
                <a:solidFill>
                  <a:srgbClr val="C0392B"/>
                </a:solidFill>
                <a:latin typeface="Calibri"/>
              </a:rPr>
              <a:t>◆ CONTOH OUTPUT — SPEKTRUM PSA5 vs DRS5</a:t>
            </a:r>
          </a:p>
        </p:txBody>
      </p:sp>
      <p:pic>
        <p:nvPicPr>
          <p:cNvPr id="44" name="Picture 43" descr="psa_drs_examp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310128"/>
            <a:ext cx="5486400" cy="3179902"/>
          </a:xfrm>
          <a:prstGeom prst="rect">
            <a:avLst/>
          </a:prstGeom>
        </p:spPr>
      </p:pic>
      <p:sp>
        <p:nvSpPr>
          <p:cNvPr id="45" name="Rounded Rectangle 44"/>
          <p:cNvSpPr/>
          <p:nvPr/>
        </p:nvSpPr>
        <p:spPr>
          <a:xfrm>
            <a:off x="274320" y="5349240"/>
            <a:ext cx="11643055" cy="1097280"/>
          </a:xfrm>
          <a:prstGeom prst="roundRect">
            <a:avLst>
              <a:gd name="adj" fmla="val 6000"/>
            </a:avLst>
          </a:prstGeom>
          <a:solidFill>
            <a:srgbClr val="EEF3FB"/>
          </a:solidFill>
          <a:ln w="254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274320" y="5349240"/>
            <a:ext cx="91440" cy="109728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457200" y="5422392"/>
            <a:ext cx="11277295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F3A93"/>
                </a:solidFill>
                <a:latin typeface="Calibri"/>
              </a:rPr>
              <a:t>◆ HILIR — KEMANA FILE .psa5 &amp; .drs5 DIPAKAI?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5733288"/>
            <a:ext cx="2705023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8E44A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12648" y="5788152"/>
            <a:ext cx="2577007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1">
                <a:solidFill>
                  <a:srgbClr val="8E44AD"/>
                </a:solidFill>
                <a:latin typeface="Calibri"/>
              </a:rPr>
              <a:t>ShakeMap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Generate intensity contours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untuk emergency response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345103" y="5733288"/>
            <a:ext cx="2705023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3409111" y="5788152"/>
            <a:ext cx="2577007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1">
                <a:solidFill>
                  <a:srgbClr val="27AE60"/>
                </a:solidFill>
                <a:latin typeface="Calibri"/>
              </a:rPr>
              <a:t>GMPE Calibration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Training set untuk model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Atkinson-Boore, ASK14, dst.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41567" y="5733288"/>
            <a:ext cx="2705023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6205575" y="5788152"/>
            <a:ext cx="2577007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1">
                <a:solidFill>
                  <a:srgbClr val="E67E22"/>
                </a:solidFill>
                <a:latin typeface="Calibri"/>
              </a:rPr>
              <a:t>EEWS Dataset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103-period spectral target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untuk IDA-PTW Stage 2/3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938031" y="5733288"/>
            <a:ext cx="2705023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16A0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9002039" y="5788152"/>
            <a:ext cx="2577007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 b="1">
                <a:solidFill>
                  <a:srgbClr val="16A085"/>
                </a:solidFill>
                <a:latin typeface="Calibri"/>
              </a:rPr>
              <a:t>Engineering Use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Direct input untuk fragility</a:t>
            </a:r>
          </a:p>
          <a:p>
            <a:pPr algn="l">
              <a:spcAft>
                <a:spcPts val="0"/>
              </a:spcAft>
            </a:pPr>
            <a:r>
              <a:rPr sz="850">
                <a:solidFill>
                  <a:srgbClr val="1B2631"/>
                </a:solidFill>
                <a:latin typeface="Calibri"/>
              </a:rPr>
              <a:t>curves &amp; seismic design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4320" y="6583680"/>
            <a:ext cx="11643055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Modul scwfparams · GFZ-Potsdam SeisComP3 · Konfigurasi: bindings/scwfparams/network.station · Output XML schema: SC3ML 0.10+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058400" y="6583680"/>
            <a:ext cx="192024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r"/>
            <a:r>
              <a:rPr sz="900" i="1">
                <a:solidFill>
                  <a:srgbClr val="566573"/>
                </a:solidFill>
                <a:latin typeface="Calibri"/>
              </a:rPr>
              <a:t>Hanif A. Nugraha · FMIPA UI · BMKG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