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3"/>
  </p:normalViewPr>
  <p:slideViewPr>
    <p:cSldViewPr snapToGrid="0" snapToObjects="1">
      <p:cViewPr varScale="1">
        <p:scale>
          <a:sx n="118" d="100"/>
          <a:sy n="118" d="100"/>
        </p:scale>
        <p:origin x="55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2143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480" rIns="411480" rtlCol="0" anchor="ctr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ROADMAP DISERTASI</a:t>
            </a:r>
            <a:r>
              <a:rPr sz="1500">
                <a:solidFill>
                  <a:srgbClr val="CCD7EE"/>
                </a:solidFill>
                <a:latin typeface="Calibri"/>
              </a:rPr>
              <a:t>    ·    Hanif Andi Nugraha  ·  FMIPA UI  ·  BMKG  ·  3-Paper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146304"/>
            <a:ext cx="292608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Sidang target: 2027 Q1  ·  feasible track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65760" y="2305158"/>
            <a:ext cx="11551615" cy="91440"/>
          </a:xfrm>
          <a:prstGeom prst="rightArrow">
            <a:avLst/>
          </a:prstGeom>
          <a:solidFill>
            <a:srgbClr val="EAEC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411480" y="1345039"/>
            <a:ext cx="3722522" cy="21945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02920" y="1436479"/>
            <a:ext cx="841248" cy="292608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✓ DONE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45282" y="1418191"/>
            <a:ext cx="1097280" cy="310896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r"/>
            <a:r>
              <a:rPr sz="2000" b="1">
                <a:solidFill>
                  <a:srgbClr val="27AE60"/>
                </a:solidFill>
                <a:latin typeface="Calibri"/>
              </a:rPr>
              <a:t>2024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847959"/>
            <a:ext cx="3448202" cy="1600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sz="1000" b="1">
                <a:solidFill>
                  <a:srgbClr val="27AE60"/>
                </a:solidFill>
                <a:latin typeface="Calibri"/>
              </a:rPr>
              <a:t>PAPER 1  ·  10%</a:t>
            </a:r>
          </a:p>
          <a:p>
            <a:pPr>
              <a:spcAft>
                <a:spcPts val="400"/>
              </a:spcAft>
            </a:pPr>
            <a:r>
              <a:rPr sz="1300" b="1">
                <a:solidFill>
                  <a:srgbClr val="1B2631"/>
                </a:solidFill>
                <a:latin typeface="Calibri"/>
              </a:rPr>
              <a:t>Deep Learning Phase Detection</a:t>
            </a:r>
          </a:p>
          <a:p>
            <a:pPr>
              <a:spcAft>
                <a:spcPts val="200"/>
              </a:spcAft>
            </a:pPr>
            <a:r>
              <a:rPr sz="1300" b="1">
                <a:solidFill>
                  <a:srgbClr val="1B2631"/>
                </a:solidFill>
                <a:latin typeface="Calibri"/>
              </a:rPr>
              <a:t>for Indonesian On-site EEWS</a:t>
            </a:r>
          </a:p>
          <a:p>
            <a:pPr>
              <a:spcBef>
                <a:spcPts val="600"/>
              </a:spcBef>
              <a:spcAft>
                <a:spcPts val="200"/>
              </a:spcAft>
            </a:pPr>
            <a:r>
              <a:rPr sz="950" b="1">
                <a:solidFill>
                  <a:srgbClr val="566573"/>
                </a:solidFill>
                <a:latin typeface="Calibri"/>
              </a:rPr>
              <a:t>Metode/Inti: </a:t>
            </a:r>
            <a:r>
              <a:rPr sz="950">
                <a:solidFill>
                  <a:srgbClr val="1B2631"/>
                </a:solidFill>
                <a:latin typeface="Calibri"/>
              </a:rPr>
              <a:t>GPD (Generalized Phase Detection)</a:t>
            </a:r>
          </a:p>
          <a:p>
            <a:pPr>
              <a:spcAft>
                <a:spcPts val="200"/>
              </a:spcAft>
            </a:pPr>
            <a:r>
              <a:rPr sz="950" b="1">
                <a:solidFill>
                  <a:srgbClr val="566573"/>
                </a:solidFill>
                <a:latin typeface="Calibri"/>
              </a:rPr>
              <a:t>Venue: </a:t>
            </a:r>
            <a:r>
              <a:rPr sz="950">
                <a:solidFill>
                  <a:srgbClr val="1B2631"/>
                </a:solidFill>
                <a:latin typeface="Calibri"/>
              </a:rPr>
              <a:t>BTS-I2C 2024  ·  IEEE Xplore</a:t>
            </a:r>
          </a:p>
          <a:p>
            <a:pPr>
              <a:spcBef>
                <a:spcPts val="200"/>
              </a:spcBef>
            </a:pPr>
            <a:r>
              <a:rPr sz="850" i="1">
                <a:solidFill>
                  <a:srgbClr val="566573"/>
                </a:solidFill>
                <a:latin typeface="Calibri"/>
              </a:rPr>
              <a:t>doi: 10.1109/BTS-I2C63534.2024.10942097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3138131"/>
            <a:ext cx="3539642" cy="21945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DETECTION LAYER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80306" y="1345039"/>
            <a:ext cx="3722522" cy="2194560"/>
          </a:xfrm>
          <a:prstGeom prst="roundRect">
            <a:avLst>
              <a:gd name="adj" fmla="val 4000"/>
            </a:avLst>
          </a:prstGeom>
          <a:solidFill>
            <a:srgbClr val="EEF3FB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371746" y="1436479"/>
            <a:ext cx="841248" cy="292608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● NOW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14108" y="1418191"/>
            <a:ext cx="1097280" cy="310896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r"/>
            <a:r>
              <a:rPr sz="2000" b="1">
                <a:solidFill>
                  <a:srgbClr val="E67E22"/>
                </a:solidFill>
                <a:latin typeface="Calibri"/>
              </a:rPr>
              <a:t>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3186" y="1847959"/>
            <a:ext cx="3448202" cy="1600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sz="1000" b="1">
                <a:solidFill>
                  <a:srgbClr val="E67E22"/>
                </a:solidFill>
                <a:latin typeface="Calibri"/>
              </a:rPr>
              <a:t>PAPER 2  ·  80%</a:t>
            </a:r>
          </a:p>
          <a:p>
            <a:pPr>
              <a:spcAft>
                <a:spcPts val="400"/>
              </a:spcAft>
            </a:pPr>
            <a:r>
              <a:rPr sz="1300" b="1">
                <a:solidFill>
                  <a:srgbClr val="1B2631"/>
                </a:solidFill>
                <a:latin typeface="Calibri"/>
              </a:rPr>
              <a:t>IDA-PTW: Intensity-Driven Adaptive</a:t>
            </a:r>
          </a:p>
          <a:p>
            <a:pPr>
              <a:spcAft>
                <a:spcPts val="200"/>
              </a:spcAft>
            </a:pPr>
            <a:r>
              <a:rPr sz="1300" b="1">
                <a:solidFill>
                  <a:srgbClr val="1B2631"/>
                </a:solidFill>
                <a:latin typeface="Calibri"/>
              </a:rPr>
              <a:t>P-Time Window EEWS</a:t>
            </a:r>
          </a:p>
          <a:p>
            <a:pPr>
              <a:spcBef>
                <a:spcPts val="600"/>
              </a:spcBef>
              <a:spcAft>
                <a:spcPts val="200"/>
              </a:spcAft>
            </a:pPr>
            <a:r>
              <a:rPr sz="950" b="1">
                <a:solidFill>
                  <a:srgbClr val="566573"/>
                </a:solidFill>
                <a:latin typeface="Calibri"/>
              </a:rPr>
              <a:t>Metode/Inti: </a:t>
            </a:r>
            <a:r>
              <a:rPr sz="950">
                <a:solidFill>
                  <a:srgbClr val="1B2631"/>
                </a:solidFill>
                <a:latin typeface="Calibri"/>
              </a:rPr>
              <a:t>3-Stage Cascade  ·  R²=0.7091</a:t>
            </a:r>
          </a:p>
          <a:p>
            <a:pPr>
              <a:spcAft>
                <a:spcPts val="200"/>
              </a:spcAft>
            </a:pPr>
            <a:r>
              <a:rPr sz="950" b="1">
                <a:solidFill>
                  <a:srgbClr val="566573"/>
                </a:solidFill>
                <a:latin typeface="Calibri"/>
              </a:rPr>
              <a:t>Venue: </a:t>
            </a:r>
            <a:r>
              <a:rPr sz="950">
                <a:solidFill>
                  <a:srgbClr val="1B2631"/>
                </a:solidFill>
                <a:latin typeface="Calibri"/>
              </a:rPr>
              <a:t>IEEE Access  ·  Q1  ·  OA</a:t>
            </a:r>
          </a:p>
          <a:p>
            <a:pPr>
              <a:spcBef>
                <a:spcPts val="200"/>
              </a:spcBef>
            </a:pPr>
            <a:r>
              <a:rPr sz="850" i="1">
                <a:solidFill>
                  <a:srgbClr val="566573"/>
                </a:solidFill>
                <a:latin typeface="Calibri"/>
              </a:rPr>
              <a:t>in submission · target acceptance Q3 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71745" y="3138131"/>
            <a:ext cx="3539642" cy="219456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ESTIMATION LAYER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49132" y="1345039"/>
            <a:ext cx="3722522" cy="21945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2540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240572" y="1436479"/>
            <a:ext cx="841248" cy="292608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→ NEXT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682935" y="1418191"/>
            <a:ext cx="1097280" cy="310896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r"/>
            <a:r>
              <a:rPr sz="2000" b="1">
                <a:solidFill>
                  <a:srgbClr val="16A085"/>
                </a:solidFill>
                <a:latin typeface="Calibri"/>
              </a:rPr>
              <a:t>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32012" y="1847959"/>
            <a:ext cx="3448202" cy="1600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sz="1000" b="1">
                <a:solidFill>
                  <a:srgbClr val="16A085"/>
                </a:solidFill>
                <a:latin typeface="Calibri"/>
              </a:rPr>
              <a:t>PAPER 3  ·  10%</a:t>
            </a:r>
          </a:p>
          <a:p>
            <a:pPr>
              <a:spcAft>
                <a:spcPts val="400"/>
              </a:spcAft>
            </a:pPr>
            <a:r>
              <a:rPr sz="1300" b="1">
                <a:solidFill>
                  <a:srgbClr val="1B2631"/>
                </a:solidFill>
                <a:latin typeface="Calibri"/>
              </a:rPr>
              <a:t>Prototipe Trigger EEWS Berbasis</a:t>
            </a:r>
          </a:p>
          <a:p>
            <a:pPr>
              <a:spcAft>
                <a:spcPts val="200"/>
              </a:spcAft>
            </a:pPr>
            <a:r>
              <a:rPr sz="1300" b="1">
                <a:solidFill>
                  <a:srgbClr val="1B2631"/>
                </a:solidFill>
                <a:latin typeface="Calibri"/>
              </a:rPr>
              <a:t>Edge-Compute untuk Infrastruktur Vital</a:t>
            </a:r>
          </a:p>
          <a:p>
            <a:pPr>
              <a:spcBef>
                <a:spcPts val="600"/>
              </a:spcBef>
              <a:spcAft>
                <a:spcPts val="200"/>
              </a:spcAft>
            </a:pPr>
            <a:r>
              <a:rPr sz="950" b="1">
                <a:solidFill>
                  <a:srgbClr val="566573"/>
                </a:solidFill>
                <a:latin typeface="Calibri"/>
              </a:rPr>
              <a:t>Metode/Inti: </a:t>
            </a:r>
            <a:r>
              <a:rPr sz="950">
                <a:solidFill>
                  <a:srgbClr val="1B2631"/>
                </a:solidFill>
                <a:latin typeface="Calibri"/>
              </a:rPr>
              <a:t>Sensor → Pi/Jetson → Relay  ·  Latency &lt; 500 ms</a:t>
            </a:r>
          </a:p>
          <a:p>
            <a:pPr>
              <a:spcAft>
                <a:spcPts val="200"/>
              </a:spcAft>
            </a:pPr>
            <a:r>
              <a:rPr sz="950" b="1">
                <a:solidFill>
                  <a:srgbClr val="566573"/>
                </a:solidFill>
                <a:latin typeface="Calibri"/>
              </a:rPr>
              <a:t>Venue: </a:t>
            </a:r>
            <a:r>
              <a:rPr sz="950">
                <a:solidFill>
                  <a:srgbClr val="1B2631"/>
                </a:solidFill>
                <a:latin typeface="Calibri"/>
              </a:rPr>
              <a:t>IJECE / TELKOMNIKA / Bull. EEI  ·  Q3 Scopus</a:t>
            </a:r>
          </a:p>
          <a:p>
            <a:pPr>
              <a:spcBef>
                <a:spcPts val="200"/>
              </a:spcBef>
            </a:pPr>
            <a:r>
              <a:rPr sz="850" i="1">
                <a:solidFill>
                  <a:srgbClr val="566573"/>
                </a:solidFill>
                <a:latin typeface="Calibri"/>
              </a:rPr>
              <a:t>draft 2-3 bulan · review ~3 bulan · target accept Q1 2027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40572" y="3246991"/>
            <a:ext cx="3539642" cy="219456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OUTPUT &amp; MITIGATION LAYER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79" y="4656037"/>
            <a:ext cx="11460175" cy="29260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PIPELINE COVERAGE MAP</a:t>
            </a:r>
            <a:r>
              <a:rPr sz="1000" i="1">
                <a:solidFill>
                  <a:srgbClr val="566573"/>
                </a:solidFill>
                <a:latin typeface="Calibri"/>
              </a:rPr>
              <a:t>    ·    Lapisan disertasi yang ditutupi tiap paper (alur end-to-end EEWS Indonesia)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11479" y="5040085"/>
            <a:ext cx="1101564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411479" y="5040085"/>
            <a:ext cx="1101564" cy="12801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66343" y="5222965"/>
            <a:ext cx="991836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P-wave Picking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(GPD)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79" y="5936197"/>
            <a:ext cx="1101564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27AE60"/>
                </a:solidFill>
                <a:latin typeface="Calibri"/>
              </a:rPr>
              <a:t>← Paper 1 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567907" y="5040085"/>
            <a:ext cx="1223960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1567907" y="5040085"/>
            <a:ext cx="1223960" cy="128016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622771" y="5222965"/>
            <a:ext cx="1114232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URPD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(Stage 0/1)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67907" y="5936197"/>
            <a:ext cx="1223960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E67E22"/>
                </a:solidFill>
                <a:latin typeface="Calibri"/>
              </a:rPr>
              <a:t>← Paper 2 →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846731" y="5040085"/>
            <a:ext cx="1223960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2846731" y="5040085"/>
            <a:ext cx="1223960" cy="128016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2901595" y="5222965"/>
            <a:ext cx="1114232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MMI Gate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(Stage 1/2)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46731" y="5936197"/>
            <a:ext cx="1223960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E67E22"/>
                </a:solidFill>
                <a:latin typeface="Calibri"/>
              </a:rPr>
              <a:t>← Paper 2 →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125555" y="5040085"/>
            <a:ext cx="1591148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4125555" y="5040085"/>
            <a:ext cx="1591148" cy="128016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4180419" y="5222965"/>
            <a:ext cx="1481420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Spectral Regressor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(Stage 2/3)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25555" y="5936197"/>
            <a:ext cx="1591148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E67E22"/>
                </a:solidFill>
                <a:latin typeface="Calibri"/>
              </a:rPr>
              <a:t>← Paper 2 →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771568" y="5040085"/>
            <a:ext cx="1346356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5771568" y="5040085"/>
            <a:ext cx="1346356" cy="128016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5826432" y="5222965"/>
            <a:ext cx="1236628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Site Calibration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(Vs30 + log_dist)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71568" y="5936197"/>
            <a:ext cx="1346356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E67E22"/>
                </a:solidFill>
                <a:latin typeface="Calibri"/>
              </a:rPr>
              <a:t>← Paper 2 →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172788" y="5040085"/>
            <a:ext cx="1346356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ectangle 42"/>
          <p:cNvSpPr/>
          <p:nvPr/>
        </p:nvSpPr>
        <p:spPr>
          <a:xfrm>
            <a:off x="7172788" y="5040085"/>
            <a:ext cx="1346356" cy="128016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7227652" y="5222965"/>
            <a:ext cx="1236628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Validation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(GMPE · Temporal · σ)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172788" y="5936197"/>
            <a:ext cx="1346356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E67E22"/>
                </a:solidFill>
                <a:latin typeface="Calibri"/>
              </a:rPr>
              <a:t>← Paper 2 →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574009" y="5040085"/>
            <a:ext cx="1468752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ectangle 46"/>
          <p:cNvSpPr/>
          <p:nvPr/>
        </p:nvSpPr>
        <p:spPr>
          <a:xfrm>
            <a:off x="8574009" y="5040085"/>
            <a:ext cx="1468752" cy="128016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8628873" y="5222965"/>
            <a:ext cx="1359024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Edge-Compute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+ HIL Bench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574009" y="5936197"/>
            <a:ext cx="1468752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16A085"/>
                </a:solidFill>
                <a:latin typeface="Calibri"/>
              </a:rPr>
              <a:t>← Paper 3 →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0097625" y="5040085"/>
            <a:ext cx="1591148" cy="118872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ectangle 50"/>
          <p:cNvSpPr/>
          <p:nvPr/>
        </p:nvSpPr>
        <p:spPr>
          <a:xfrm>
            <a:off x="10097625" y="5040085"/>
            <a:ext cx="1591148" cy="128016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10152489" y="5222965"/>
            <a:ext cx="1481420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Critical Infrastructure</a:t>
            </a:r>
          </a:p>
          <a:p>
            <a:pPr algn="ctr">
              <a:spcAft>
                <a:spcPts val="0"/>
              </a:spcAft>
            </a:pPr>
            <a:r>
              <a:rPr sz="950" b="1">
                <a:solidFill>
                  <a:srgbClr val="1B2631"/>
                </a:solidFill>
                <a:latin typeface="Calibri"/>
              </a:rPr>
              <a:t>Multi-Trigger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097625" y="5936197"/>
            <a:ext cx="1591148" cy="2560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/>
            <a:r>
              <a:rPr sz="850" b="1">
                <a:solidFill>
                  <a:srgbClr val="16A085"/>
                </a:solidFill>
                <a:latin typeface="Calibri"/>
              </a:rPr>
              <a:t>← Paper 3 →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65760" y="6647688"/>
            <a:ext cx="11460175" cy="1828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Total disertasi: 100% (Paper 1: 10% + Paper 2: 80% + Paper 3: 10%)      ·      Sequence: Detect → Estimate → Actuate (Output Implementation)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058400" y="6647688"/>
            <a:ext cx="192024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  <a:r>
              <a:rPr sz="900" i="1">
                <a:solidFill>
                  <a:srgbClr val="566573"/>
                </a:solidFill>
                <a:latin typeface="Calibri"/>
              </a:rPr>
              <a:t>Hanif A. Nugraha · FMIPA UI · BMKG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301</Words>
  <Application>Microsoft Macintosh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Hanif Andi Nugraha</cp:lastModifiedBy>
  <cp:revision>2</cp:revision>
  <dcterms:created xsi:type="dcterms:W3CDTF">2013-01-27T09:14:16Z</dcterms:created>
  <dcterms:modified xsi:type="dcterms:W3CDTF">2026-05-06T01:42:26Z</dcterms:modified>
  <cp:category/>
</cp:coreProperties>
</file>