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SITASI PEER-REVIEW BLIND ZONE</a:t>
            </a:r>
            <a:r>
              <a:rPr sz="1500">
                <a:solidFill>
                  <a:srgbClr val="CCD7EE"/>
                </a:solidFill>
                <a:latin typeface="Calibri"/>
              </a:rPr>
              <a:t>    ·    Validasi 38 km dari 10 Sumber Literatur Global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146304"/>
            <a:ext cx="33832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7/10 papers in /05_References (✓)</a:t>
            </a:r>
          </a:p>
        </p:txBody>
      </p:sp>
      <p:pic>
        <p:nvPicPr>
          <p:cNvPr id="5" name="Picture 4" descr="blind_zone_litera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68680"/>
            <a:ext cx="6766560" cy="3777479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7178040" y="868680"/>
            <a:ext cx="4754880" cy="107899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178040" y="868680"/>
            <a:ext cx="91440" cy="107899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60920" y="960120"/>
            <a:ext cx="777240" cy="2560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TIER-1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80" y="960120"/>
            <a:ext cx="731520" cy="25603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★★★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35640" y="923544"/>
            <a:ext cx="914400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r"/>
            <a:r>
              <a:rPr sz="1500" b="1">
                <a:solidFill>
                  <a:srgbClr val="1F3A93"/>
                </a:solidFill>
                <a:latin typeface="Calibri"/>
              </a:rPr>
              <a:t>2019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60920" y="1252728"/>
            <a:ext cx="4480560" cy="6217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B2631"/>
                </a:solidFill>
                <a:latin typeface="Calibri"/>
              </a:rPr>
              <a:t>Allen &amp; Melgar</a:t>
            </a:r>
          </a:p>
          <a:p>
            <a:pPr algn="l">
              <a:spcAft>
                <a:spcPts val="0"/>
              </a:spcAft>
            </a:pPr>
            <a:r>
              <a:rPr sz="950" i="1">
                <a:solidFill>
                  <a:srgbClr val="566573"/>
                </a:solidFill>
                <a:latin typeface="Calibri"/>
              </a:rPr>
              <a:t>Annu. Rev. Earth Planet. Sci.</a:t>
            </a:r>
          </a:p>
          <a:p>
            <a:pPr algn="l">
              <a:spcBef>
                <a:spcPts val="200"/>
              </a:spcBef>
            </a:pPr>
            <a:r>
              <a:rPr sz="950">
                <a:solidFill>
                  <a:srgbClr val="1B2631"/>
                </a:solidFill>
                <a:latin typeface="Calibri"/>
              </a:rPr>
              <a:t>Range global 30-70 km untuk JMA, ShakeAlert, SASMEX, MEEWS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178040" y="2039112"/>
            <a:ext cx="4754880" cy="107899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8E44A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178040" y="2039112"/>
            <a:ext cx="91440" cy="1078992"/>
          </a:xfrm>
          <a:prstGeom prst="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360920" y="2130552"/>
            <a:ext cx="777240" cy="256032"/>
          </a:xfrm>
          <a:prstGeom prst="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TIER-1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3880" y="2130552"/>
            <a:ext cx="731520" cy="25603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8E44AD"/>
                </a:solidFill>
                <a:latin typeface="Calibri"/>
              </a:rPr>
              <a:t>★★★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835640" y="2093976"/>
            <a:ext cx="914400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r"/>
            <a:r>
              <a:rPr sz="1500" b="1">
                <a:solidFill>
                  <a:srgbClr val="8E44AD"/>
                </a:solidFill>
                <a:latin typeface="Calibri"/>
              </a:rPr>
              <a:t>2018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60920" y="2423160"/>
            <a:ext cx="4480560" cy="6217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B2631"/>
                </a:solidFill>
                <a:latin typeface="Calibri"/>
              </a:rPr>
              <a:t>Minson, Meier, Baltay et al.</a:t>
            </a:r>
          </a:p>
          <a:p>
            <a:pPr algn="l">
              <a:spcAft>
                <a:spcPts val="0"/>
              </a:spcAft>
            </a:pPr>
            <a:r>
              <a:rPr sz="950" i="1">
                <a:solidFill>
                  <a:srgbClr val="566573"/>
                </a:solidFill>
                <a:latin typeface="Calibri"/>
              </a:rPr>
              <a:t>Science Advances</a:t>
            </a:r>
          </a:p>
          <a:p>
            <a:pPr algn="l">
              <a:spcBef>
                <a:spcPts val="200"/>
              </a:spcBef>
            </a:pPr>
            <a:r>
              <a:rPr sz="950">
                <a:solidFill>
                  <a:srgbClr val="1B2631"/>
                </a:solidFill>
                <a:latin typeface="Calibri"/>
              </a:rPr>
              <a:t>Theoretical limits 20-100 km · derivasi yang dipakai IDA-PTW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178040" y="3209544"/>
            <a:ext cx="4754880" cy="107899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178040" y="3209544"/>
            <a:ext cx="91440" cy="107899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60920" y="3300984"/>
            <a:ext cx="777240" cy="25603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TIER-1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83880" y="3300984"/>
            <a:ext cx="731520" cy="25603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27AE60"/>
                </a:solidFill>
                <a:latin typeface="Calibri"/>
              </a:rPr>
              <a:t>★★★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835640" y="3264408"/>
            <a:ext cx="914400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r"/>
            <a:r>
              <a:rPr sz="1500" b="1">
                <a:solidFill>
                  <a:srgbClr val="27AE60"/>
                </a:solidFill>
                <a:latin typeface="Calibri"/>
              </a:rPr>
              <a:t>2020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60920" y="3593592"/>
            <a:ext cx="4480560" cy="6217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B2631"/>
                </a:solidFill>
                <a:latin typeface="Calibri"/>
              </a:rPr>
              <a:t>Cremen &amp; Galasso</a:t>
            </a:r>
          </a:p>
          <a:p>
            <a:pPr algn="l">
              <a:spcAft>
                <a:spcPts val="0"/>
              </a:spcAft>
            </a:pPr>
            <a:r>
              <a:rPr sz="950" i="1">
                <a:solidFill>
                  <a:srgbClr val="566573"/>
                </a:solidFill>
                <a:latin typeface="Calibri"/>
              </a:rPr>
              <a:t>Earth-Science Reviews</a:t>
            </a:r>
          </a:p>
          <a:p>
            <a:pPr algn="l">
              <a:spcBef>
                <a:spcPts val="200"/>
              </a:spcBef>
            </a:pPr>
            <a:r>
              <a:rPr sz="950">
                <a:solidFill>
                  <a:srgbClr val="1B2631"/>
                </a:solidFill>
                <a:latin typeface="Calibri"/>
              </a:rPr>
              <a:t>Survey global ML-EEWS  ·  range operasional 20-50 km, mean 35 km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178040" y="4379976"/>
            <a:ext cx="4754880" cy="1078992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178040" y="4379976"/>
            <a:ext cx="91440" cy="107899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7360920" y="4471416"/>
            <a:ext cx="777240" cy="25603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TIER-1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83880" y="4471416"/>
            <a:ext cx="731520" cy="25603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E67E22"/>
                </a:solidFill>
                <a:latin typeface="Calibri"/>
              </a:rPr>
              <a:t>★★★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835640" y="4434840"/>
            <a:ext cx="914400" cy="310896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r"/>
            <a:r>
              <a:rPr sz="1500" b="1">
                <a:solidFill>
                  <a:srgbClr val="E67E22"/>
                </a:solidFill>
                <a:latin typeface="Calibri"/>
              </a:rPr>
              <a:t>2017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60920" y="4764024"/>
            <a:ext cx="4480560" cy="6217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B2631"/>
                </a:solidFill>
                <a:latin typeface="Calibri"/>
              </a:rPr>
              <a:t>Parolai, Bindi, Boxberger et al.</a:t>
            </a:r>
          </a:p>
          <a:p>
            <a:pPr algn="l">
              <a:spcAft>
                <a:spcPts val="0"/>
              </a:spcAft>
            </a:pPr>
            <a:r>
              <a:rPr sz="950" i="1">
                <a:solidFill>
                  <a:srgbClr val="566573"/>
                </a:solidFill>
                <a:latin typeface="Calibri"/>
              </a:rPr>
              <a:t>Frontiers in Earth Science</a:t>
            </a:r>
          </a:p>
          <a:p>
            <a:pPr algn="l">
              <a:spcBef>
                <a:spcPts val="200"/>
              </a:spcBef>
            </a:pPr>
            <a:r>
              <a:rPr sz="950">
                <a:solidFill>
                  <a:srgbClr val="1B2631"/>
                </a:solidFill>
                <a:latin typeface="Calibri"/>
              </a:rPr>
              <a:t>Sparse network developing country  ·  Kyrgyz analog → 40-80 km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74320" y="5577840"/>
            <a:ext cx="11643055" cy="868680"/>
          </a:xfrm>
          <a:prstGeom prst="roundRect">
            <a:avLst>
              <a:gd name="adj" fmla="val 8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74320" y="5577840"/>
            <a:ext cx="91440" cy="86868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5650992"/>
            <a:ext cx="11323015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F3A93"/>
                </a:solidFill>
                <a:latin typeface="Calibri"/>
              </a:rPr>
              <a:t>◆ TAKEAWAY UNTUK MONEV:  </a:t>
            </a:r>
            <a:r>
              <a:rPr sz="1100">
                <a:solidFill>
                  <a:srgbClr val="1B2631"/>
                </a:solidFill>
                <a:latin typeface="Calibri"/>
              </a:rPr>
              <a:t>38 km BUKAN angka asli IDA-PTW — ini median defensible dari 10 sumber peer-reviewed (range global 20-100 km). Indonesia berada di posisi sparse-moderate, jatuh tepat pada median range 35-42 km.</a:t>
            </a:r>
          </a:p>
          <a:p>
            <a:pPr algn="l">
              <a:spcBef>
                <a:spcPts val="400"/>
              </a:spcBef>
            </a:pPr>
            <a:r>
              <a:rPr sz="1050" b="1">
                <a:solidFill>
                  <a:srgbClr val="16A085"/>
                </a:solidFill>
                <a:latin typeface="Calibri"/>
              </a:rPr>
              <a:t>Tier-2 (system-specific):  </a:t>
            </a:r>
            <a:r>
              <a:rPr sz="1000">
                <a:solidFill>
                  <a:srgbClr val="1B2631"/>
                </a:solidFill>
                <a:latin typeface="Calibri"/>
              </a:rPr>
              <a:t>Hoshiba 2008 (JMA Japan, 30-40 km)  ·  Kuyuk-Allen 2013 (ShakeAlert CA, 25-35 km)  ·  Wu-Kanamori 2008 (Taiwan/SoCal, 30-50 km)  ·  Hsu 2018 (Taiwan, ~30 km)  ·  Cua-Heaton 2009 (VS California, ~30 km)  ·  Cooper 2024 (Cascadia, 20-50 km)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" y="6583680"/>
            <a:ext cx="11460175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Sumber konvergen: 3 review papers (★★★)  ·  4 system-specific (★★)  ·  3 contextual (★)      ·      Total 10 peer-reviewed citations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0" y="6583680"/>
            <a:ext cx="192024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900" i="1">
                <a:solidFill>
                  <a:srgbClr val="566573"/>
                </a:solidFill>
                <a:latin typeface="Calibri"/>
              </a:rPr>
              <a:t>Hanif A. Nugraha  ·  FMIPA UI  ·  BMKG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