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713232"/>
          </a:xfrm>
          <a:prstGeom prst="rect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411480" rIns="411480"/>
          <a:lstStyle/>
          <a:p>
            <a:pPr algn="l"/>
            <a:r>
              <a:rPr sz="2200" b="1">
                <a:solidFill>
                  <a:srgbClr val="FFFFFF"/>
                </a:solidFill>
                <a:latin typeface="Calibri"/>
              </a:rPr>
              <a:t>VALIDATION A  ·  GMPE ATKINSON-BOORE</a:t>
            </a:r>
            <a:r>
              <a:rPr sz="1500">
                <a:solidFill>
                  <a:srgbClr val="CCD7EE"/>
                </a:solidFill>
                <a:latin typeface="Calibri"/>
              </a:rPr>
              <a:t>    ·    Per-Period R² Comparison  ·  N=23.537 traces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601200" y="146304"/>
            <a:ext cx="2468880" cy="457200"/>
          </a:xfrm>
          <a:prstGeom prst="rect">
            <a:avLst/>
          </a:prstGeom>
          <a:noFill/>
        </p:spPr>
        <p:txBody>
          <a:bodyPr wrap="none" lIns="0" rIns="274320" anchor="ctr">
            <a:spAutoFit/>
          </a:bodyPr>
          <a:lstStyle/>
          <a:p>
            <a:pPr algn="r"/>
            <a:r>
              <a:rPr sz="1100" i="1">
                <a:solidFill>
                  <a:srgbClr val="CCD7EE"/>
                </a:solidFill>
                <a:latin typeface="Calibri"/>
              </a:rPr>
              <a:t>5-fold CV  ·  103 periode</a:t>
            </a:r>
          </a:p>
        </p:txBody>
      </p:sp>
      <p:pic>
        <p:nvPicPr>
          <p:cNvPr id="5" name="Picture 4" descr="gmpe_atkinson_boore_comparis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841248"/>
            <a:ext cx="8092440" cy="462674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8503920" y="841248"/>
            <a:ext cx="3520440" cy="14173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9050">
            <a:solidFill>
              <a:srgbClr val="1F3A9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8503920" y="841248"/>
            <a:ext cx="91440" cy="1417320"/>
          </a:xfrm>
          <a:prstGeom prst="rect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8686800" y="932688"/>
            <a:ext cx="1325880" cy="256032"/>
          </a:xfrm>
          <a:prstGeom prst="rect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PERFORMA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0" y="1225296"/>
            <a:ext cx="324612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150" b="1">
                <a:solidFill>
                  <a:srgbClr val="1F3A93"/>
                </a:solidFill>
                <a:latin typeface="Calibri"/>
              </a:rPr>
              <a:t>Composite R²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0" y="1554480"/>
            <a:ext cx="32461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950">
                <a:solidFill>
                  <a:srgbClr val="566573"/>
                </a:solidFill>
                <a:latin typeface="Calibri"/>
              </a:rPr>
              <a:t>  GMPE Atkinson-Boore: </a:t>
            </a:r>
            <a:r>
              <a:rPr sz="1100" b="1">
                <a:solidFill>
                  <a:srgbClr val="C0392B"/>
                </a:solidFill>
                <a:latin typeface="Cambria Math"/>
              </a:rPr>
              <a:t>0.642</a:t>
            </a:r>
          </a:p>
          <a:p>
            <a:pPr algn="l">
              <a:spcAft>
                <a:spcPts val="0"/>
              </a:spcAft>
            </a:pPr>
            <a:r>
              <a:rPr sz="950">
                <a:solidFill>
                  <a:srgbClr val="566573"/>
                </a:solidFill>
                <a:latin typeface="Calibri"/>
              </a:rPr>
              <a:t>  IDA-PTW Adaptive: </a:t>
            </a:r>
            <a:r>
              <a:rPr sz="1100" b="1">
                <a:solidFill>
                  <a:srgbClr val="1F3A93"/>
                </a:solidFill>
                <a:latin typeface="Cambria Math"/>
              </a:rPr>
              <a:t>0.709</a:t>
            </a:r>
          </a:p>
          <a:p>
            <a:pPr algn="l">
              <a:spcAft>
                <a:spcPts val="0"/>
              </a:spcAft>
            </a:pPr>
            <a:r>
              <a:rPr sz="950">
                <a:solidFill>
                  <a:srgbClr val="566573"/>
                </a:solidFill>
                <a:latin typeface="Calibri"/>
              </a:rPr>
              <a:t>  Δ composite: </a:t>
            </a:r>
            <a:r>
              <a:rPr sz="1100" b="1">
                <a:solidFill>
                  <a:srgbClr val="27AE60"/>
                </a:solidFill>
                <a:latin typeface="Cambria Math"/>
              </a:rPr>
              <a:t>+0.067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8503920" y="2350008"/>
            <a:ext cx="3520440" cy="14173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9050">
            <a:solidFill>
              <a:srgbClr val="C039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8503920" y="2350008"/>
            <a:ext cx="91440" cy="1417320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8686800" y="2441448"/>
            <a:ext cx="1325880" cy="256032"/>
          </a:xfrm>
          <a:prstGeom prst="rect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EEWS CRITICAL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686800" y="2734056"/>
            <a:ext cx="324612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150" b="1">
                <a:solidFill>
                  <a:srgbClr val="C0392B"/>
                </a:solidFill>
                <a:latin typeface="Calibri"/>
              </a:rPr>
              <a:t>Zona Periode Pendek (T &lt; 0,3 s)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686800" y="3063240"/>
            <a:ext cx="32461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950">
                <a:solidFill>
                  <a:srgbClr val="566573"/>
                </a:solidFill>
                <a:latin typeface="Calibri"/>
              </a:rPr>
              <a:t>  GMPE @ T=0,051 s: </a:t>
            </a:r>
            <a:r>
              <a:rPr sz="1100" b="1">
                <a:solidFill>
                  <a:srgbClr val="C0392B"/>
                </a:solidFill>
                <a:latin typeface="Cambria Math"/>
              </a:rPr>
              <a:t>0.425</a:t>
            </a:r>
          </a:p>
          <a:p>
            <a:pPr algn="l">
              <a:spcAft>
                <a:spcPts val="0"/>
              </a:spcAft>
            </a:pPr>
            <a:r>
              <a:rPr sz="950">
                <a:solidFill>
                  <a:srgbClr val="566573"/>
                </a:solidFill>
                <a:latin typeface="Calibri"/>
              </a:rPr>
              <a:t>  IDA-PTW @ T=0,051 s: </a:t>
            </a:r>
            <a:r>
              <a:rPr sz="1100" b="1">
                <a:solidFill>
                  <a:srgbClr val="1F3A93"/>
                </a:solidFill>
                <a:latin typeface="Cambria Math"/>
              </a:rPr>
              <a:t>0.840</a:t>
            </a:r>
          </a:p>
          <a:p>
            <a:pPr algn="l">
              <a:spcAft>
                <a:spcPts val="0"/>
              </a:spcAft>
            </a:pPr>
            <a:r>
              <a:rPr sz="950">
                <a:solidFill>
                  <a:srgbClr val="566573"/>
                </a:solidFill>
                <a:latin typeface="Calibri"/>
              </a:rPr>
              <a:t>  Δ max per-period: </a:t>
            </a:r>
            <a:r>
              <a:rPr sz="1100" b="1">
                <a:solidFill>
                  <a:srgbClr val="27AE60"/>
                </a:solidFill>
                <a:latin typeface="Cambria Math"/>
              </a:rPr>
              <a:t>+0.415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503920" y="3858768"/>
            <a:ext cx="3520440" cy="1417320"/>
          </a:xfrm>
          <a:prstGeom prst="roundRect">
            <a:avLst>
              <a:gd name="adj" fmla="val 6000"/>
            </a:avLst>
          </a:prstGeom>
          <a:solidFill>
            <a:srgbClr val="FFFFFF"/>
          </a:solidFill>
          <a:ln w="19050">
            <a:solidFill>
              <a:srgbClr val="27AE6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503920" y="3858768"/>
            <a:ext cx="91440" cy="1417320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686800" y="3950208"/>
            <a:ext cx="1325880" cy="256032"/>
          </a:xfrm>
          <a:prstGeom prst="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lIns="0" rIns="0" tIns="0" bIns="0"/>
          <a:lstStyle/>
          <a:p>
            <a:pPr algn="ctr"/>
            <a:r>
              <a:rPr sz="900" b="1">
                <a:solidFill>
                  <a:srgbClr val="FFFFFF"/>
                </a:solidFill>
                <a:latin typeface="Calibri"/>
              </a:rPr>
              <a:t>GMPE SWEET SPOT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686800" y="4242816"/>
            <a:ext cx="3246120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150" b="1">
                <a:solidFill>
                  <a:srgbClr val="27AE60"/>
                </a:solidFill>
                <a:latin typeface="Calibri"/>
              </a:rPr>
              <a:t>Periode Menengah (T 0,5-2 s)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86800" y="4572000"/>
            <a:ext cx="324612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spcAft>
                <a:spcPts val="0"/>
              </a:spcAft>
            </a:pPr>
            <a:r>
              <a:rPr sz="950">
                <a:solidFill>
                  <a:srgbClr val="566573"/>
                </a:solidFill>
                <a:latin typeface="Calibri"/>
              </a:rPr>
              <a:t>  GMPE peak @ 0,81 s: </a:t>
            </a:r>
            <a:r>
              <a:rPr sz="1100" b="1">
                <a:solidFill>
                  <a:srgbClr val="C0392B"/>
                </a:solidFill>
                <a:latin typeface="Cambria Math"/>
              </a:rPr>
              <a:t>0.753</a:t>
            </a:r>
          </a:p>
          <a:p>
            <a:pPr algn="l">
              <a:spcAft>
                <a:spcPts val="0"/>
              </a:spcAft>
            </a:pPr>
            <a:r>
              <a:rPr sz="950">
                <a:solidFill>
                  <a:srgbClr val="566573"/>
                </a:solidFill>
                <a:latin typeface="Calibri"/>
              </a:rPr>
              <a:t>  IDA-PTW @ 1 s: </a:t>
            </a:r>
            <a:r>
              <a:rPr sz="1100" b="1">
                <a:solidFill>
                  <a:srgbClr val="1F3A93"/>
                </a:solidFill>
                <a:latin typeface="Cambria Math"/>
              </a:rPr>
              <a:t>0.830</a:t>
            </a:r>
          </a:p>
          <a:p>
            <a:pPr algn="l">
              <a:spcAft>
                <a:spcPts val="0"/>
              </a:spcAft>
            </a:pPr>
            <a:r>
              <a:rPr sz="950">
                <a:solidFill>
                  <a:srgbClr val="566573"/>
                </a:solidFill>
                <a:latin typeface="Calibri"/>
              </a:rPr>
              <a:t>  Δ marginal: </a:t>
            </a:r>
            <a:r>
              <a:rPr sz="1100" b="1">
                <a:solidFill>
                  <a:srgbClr val="27AE60"/>
                </a:solidFill>
                <a:latin typeface="Cambria Math"/>
              </a:rPr>
              <a:t>+0.082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274320" y="5321808"/>
            <a:ext cx="11643055" cy="1188720"/>
          </a:xfrm>
          <a:prstGeom prst="roundRect">
            <a:avLst>
              <a:gd name="adj" fmla="val 6000"/>
            </a:avLst>
          </a:prstGeom>
          <a:solidFill>
            <a:srgbClr val="EEF3FB"/>
          </a:solidFill>
          <a:ln w="25400">
            <a:solidFill>
              <a:srgbClr val="1F3A93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274320" y="5321808"/>
            <a:ext cx="91440" cy="1188720"/>
          </a:xfrm>
          <a:prstGeom prst="rect">
            <a:avLst/>
          </a:prstGeom>
          <a:solidFill>
            <a:srgbClr val="1F3A9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57200" y="5413248"/>
            <a:ext cx="11277295" cy="274320"/>
          </a:xfrm>
          <a:prstGeom prst="rect">
            <a:avLst/>
          </a:prstGeom>
          <a:noFill/>
        </p:spPr>
        <p:txBody>
          <a:bodyPr wrap="none" lIns="0" rIns="0" tIns="0" bIns="0">
            <a:spAutoFit/>
          </a:bodyPr>
          <a:lstStyle/>
          <a:p>
            <a:pPr algn="l"/>
            <a:r>
              <a:rPr sz="1300" b="1">
                <a:solidFill>
                  <a:srgbClr val="1F3A93"/>
                </a:solidFill>
                <a:latin typeface="Calibri"/>
              </a:rPr>
              <a:t>◆ TAKEAWAY  —  PARADOKS YANG MEMVALIDASI TESIS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5733288"/>
            <a:ext cx="11277295" cy="7772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50">
                <a:solidFill>
                  <a:srgbClr val="1B2631"/>
                </a:solidFill>
                <a:latin typeface="Calibri"/>
              </a:rPr>
              <a:t>GMPE R² jatuh ke 0,425 di EEWS Critical Zone (T &lt; 0,3 s) BUKAN kelemahan kalkulasi — ini fenomena fisis well-documented:</a:t>
            </a:r>
          </a:p>
          <a:p>
            <a:pPr algn="l">
              <a:spcBef>
                <a:spcPts val="200"/>
              </a:spcBef>
            </a:pPr>
            <a:r>
              <a:rPr sz="1000">
                <a:solidFill>
                  <a:srgbClr val="1B2631"/>
                </a:solidFill>
                <a:latin typeface="Calibri"/>
              </a:rPr>
              <a:t>(1) high-frequency content sangat variabel  ·  (2) GMPE empirical 3-parameter tidak menangkap rupture asperity  ·  (3) Vs30 saja kurang untuk f &gt; 5 Hz  ·  (4) σ_total terbesar di T &lt; 0,5 s</a:t>
            </a:r>
          </a:p>
          <a:p>
            <a:pPr algn="l">
              <a:spcBef>
                <a:spcPts val="400"/>
              </a:spcBef>
            </a:pPr>
            <a:r>
              <a:rPr sz="1050" b="1" i="1">
                <a:solidFill>
                  <a:srgbClr val="1F3A93"/>
                </a:solidFill>
                <a:latin typeface="Calibri"/>
              </a:rPr>
              <a:t>Inilah ruang yang diisi IDA-PTW: Δ R² +0,415 di T = 0,051 s — gap terbesar justru di zona paling kritis untuk early warning.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4320" y="6583680"/>
            <a:ext cx="11643055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l"/>
            <a:r>
              <a:rPr sz="900" i="1">
                <a:solidFill>
                  <a:srgbClr val="566573"/>
                </a:solidFill>
                <a:latin typeface="Calibri"/>
              </a:rPr>
              <a:t>Source data: gmpe_baseline.csv (GMPE 103 periods OOF) + comparison_r2_table.csv (IDA-PTW 12 anchors)  ·  task16 baseline N=23.537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058400" y="6583680"/>
            <a:ext cx="1920240" cy="182880"/>
          </a:xfrm>
          <a:prstGeom prst="rect">
            <a:avLst/>
          </a:prstGeom>
          <a:noFill/>
        </p:spPr>
        <p:txBody>
          <a:bodyPr wrap="none" lIns="0" rIns="0">
            <a:spAutoFit/>
          </a:bodyPr>
          <a:lstStyle/>
          <a:p>
            <a:pPr algn="r"/>
            <a:r>
              <a:rPr sz="900" i="1">
                <a:solidFill>
                  <a:srgbClr val="566573"/>
                </a:solidFill>
                <a:latin typeface="Calibri"/>
              </a:rPr>
              <a:t>Hanif A. Nugraha · FMIPA UI · BMKG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