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54864"/>
            <a:ext cx="7315200" cy="219456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00" b="1">
                <a:solidFill>
                  <a:srgbClr val="1F3A93"/>
                </a:solidFill>
                <a:latin typeface="Calibri"/>
              </a:rPr>
              <a:t>IDA-PTW EEWS</a:t>
            </a:r>
            <a:r>
              <a:rPr sz="1100">
                <a:solidFill>
                  <a:srgbClr val="566573"/>
                </a:solidFill>
                <a:latin typeface="Calibri"/>
              </a:rPr>
              <a:t>  ·  Java-Sunda Subduction Zone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0" y="54864"/>
            <a:ext cx="1554480" cy="219456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100">
                <a:solidFill>
                  <a:srgbClr val="566573"/>
                </a:solidFill>
                <a:latin typeface="Calibri"/>
              </a:rPr>
              <a:t>IEEE Access 2026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502920"/>
            <a:ext cx="2194560" cy="384048"/>
          </a:xfrm>
          <a:prstGeom prst="rect">
            <a:avLst/>
          </a:prstGeom>
          <a:solidFill>
            <a:srgbClr val="16A0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V  ·  VALIDATION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005840"/>
            <a:ext cx="10972800" cy="59436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2800" b="1">
                <a:solidFill>
                  <a:srgbClr val="1B2631"/>
                </a:solidFill>
                <a:latin typeface="Calibri"/>
              </a:rPr>
              <a:t>Validation A — GMPE Atkinson-Boore Baseline Comparison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365760" y="1691640"/>
            <a:ext cx="3474720" cy="0"/>
          </a:xfrm>
          <a:prstGeom prst="bentConnector3">
            <a:avLst/>
          </a:prstGeom>
          <a:ln w="31750">
            <a:solidFill>
              <a:srgbClr val="16A08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validation_a_chart_with_gm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874519"/>
            <a:ext cx="8092440" cy="462176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595360" y="1874519"/>
            <a:ext cx="3337560" cy="201168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595360" y="1874519"/>
            <a:ext cx="91440" cy="2011680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778240" y="1993392"/>
            <a:ext cx="310896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00" b="1">
                <a:solidFill>
                  <a:srgbClr val="566573"/>
                </a:solidFill>
                <a:latin typeface="Calibri"/>
              </a:rPr>
              <a:t>GMPE BASELINE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78240" y="2331720"/>
            <a:ext cx="3108960" cy="1005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400" b="1">
                <a:solidFill>
                  <a:srgbClr val="1B2631"/>
                </a:solidFill>
                <a:latin typeface="Calibri"/>
              </a:rPr>
              <a:t>0,6423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8240" y="3520440"/>
            <a:ext cx="310896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000" i="1">
                <a:solidFill>
                  <a:srgbClr val="566573"/>
                </a:solidFill>
                <a:latin typeface="Calibri"/>
              </a:rPr>
              <a:t>Atkinson-Boore standar Indonesia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95360" y="4023360"/>
            <a:ext cx="3337560" cy="2011680"/>
          </a:xfrm>
          <a:prstGeom prst="rect">
            <a:avLst/>
          </a:prstGeom>
          <a:solidFill>
            <a:srgbClr val="E8F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595360" y="4023360"/>
            <a:ext cx="91440" cy="201168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0" y="4142232"/>
            <a:ext cx="310896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00" b="1">
                <a:solidFill>
                  <a:srgbClr val="27AE60"/>
                </a:solidFill>
                <a:latin typeface="Calibri"/>
              </a:rPr>
              <a:t>IDA-PTW (THIS WORK)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778240" y="4480560"/>
            <a:ext cx="3108960" cy="1005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400" b="1">
                <a:solidFill>
                  <a:srgbClr val="27AE60"/>
                </a:solidFill>
                <a:latin typeface="Calibri"/>
              </a:rPr>
              <a:t>0,7091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78240" y="5669280"/>
            <a:ext cx="310896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000" i="1">
                <a:solidFill>
                  <a:srgbClr val="566573"/>
                </a:solidFill>
                <a:latin typeface="Calibri"/>
              </a:rPr>
              <a:t>Composite R² · 103 periode marginalisasi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595360" y="6172200"/>
            <a:ext cx="3337560" cy="411480"/>
          </a:xfrm>
          <a:prstGeom prst="rect">
            <a:avLst/>
          </a:prstGeom>
          <a:solidFill>
            <a:srgbClr val="FDF6E3"/>
          </a:solidFill>
          <a:ln w="635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732520" y="6199632"/>
            <a:ext cx="3154680" cy="36576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E67E22"/>
                </a:solidFill>
                <a:latin typeface="Calibri"/>
              </a:rPr>
              <a:t>Δ = +0,067 · Wilcoxon p &lt; 0,001 · N = 23.537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83680"/>
            <a:ext cx="11612880" cy="1828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900">
                <a:solidFill>
                  <a:srgbClr val="566573"/>
                </a:solidFill>
                <a:latin typeface="Calibri"/>
              </a:rPr>
              <a:t>Hanif Andi Nugraha · Departemen Fisika FMIPA UI · BMKG</a:t>
            </a:r>
          </a:p>
          <a:p/>
        </p:txBody>
      </p:sp>
      <p:sp>
        <p:nvSpPr>
          <p:cNvPr id="23" name="TextBox 22"/>
          <p:cNvSpPr txBox="1"/>
          <p:nvPr/>
        </p:nvSpPr>
        <p:spPr>
          <a:xfrm>
            <a:off x="10515600" y="6583680"/>
            <a:ext cx="155448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r"/>
            <a:r>
              <a:rPr sz="900">
                <a:solidFill>
                  <a:srgbClr val="566573"/>
                </a:solidFill>
                <a:latin typeface="Calibri"/>
              </a:rPr>
              <a:t>25 / 37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